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3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73" r:id="rId13"/>
    <p:sldId id="267" r:id="rId14"/>
    <p:sldId id="268" r:id="rId15"/>
    <p:sldId id="269" r:id="rId16"/>
    <p:sldId id="274" r:id="rId17"/>
    <p:sldId id="270" r:id="rId18"/>
    <p:sldId id="271" r:id="rId19"/>
    <p:sldId id="275" r:id="rId20"/>
    <p:sldId id="272" r:id="rId21"/>
    <p:sldId id="276" r:id="rId22"/>
    <p:sldId id="277" r:id="rId23"/>
    <p:sldId id="278" r:id="rId24"/>
    <p:sldId id="279" r:id="rId25"/>
    <p:sldId id="280" r:id="rId26"/>
    <p:sldId id="282" r:id="rId27"/>
    <p:sldId id="283" r:id="rId28"/>
    <p:sldId id="284" r:id="rId29"/>
    <p:sldId id="285" r:id="rId30"/>
    <p:sldId id="287" r:id="rId31"/>
  </p:sldIdLst>
  <p:sldSz cx="9144000" cy="6858000" type="screen4x3"/>
  <p:notesSz cx="6858000" cy="9144000"/>
  <p:defaultTextStyle>
    <a:defPPr>
      <a:defRPr lang="is-I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1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íðuhaussstaðgengill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s-IS"/>
          </a:p>
        </p:txBody>
      </p:sp>
      <p:sp>
        <p:nvSpPr>
          <p:cNvPr id="3" name="Dagsetningarstaðgengill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F238E1-6384-4700-9451-69B669B29050}" type="datetimeFigureOut">
              <a:rPr lang="is-IS" smtClean="0"/>
              <a:t>14.5.2014</a:t>
            </a:fld>
            <a:endParaRPr lang="is-IS"/>
          </a:p>
        </p:txBody>
      </p:sp>
      <p:sp>
        <p:nvSpPr>
          <p:cNvPr id="4" name="Skyggnumyndastaðgengill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s-IS"/>
          </a:p>
        </p:txBody>
      </p:sp>
      <p:sp>
        <p:nvSpPr>
          <p:cNvPr id="5" name="Minnispunktastaðgengill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s-IS" smtClean="0"/>
              <a:t>Smelltu til að breyta stílum aðaltexta</a:t>
            </a:r>
          </a:p>
          <a:p>
            <a:pPr lvl="1"/>
            <a:r>
              <a:rPr lang="is-IS" smtClean="0"/>
              <a:t>Annað stig</a:t>
            </a:r>
          </a:p>
          <a:p>
            <a:pPr lvl="2"/>
            <a:r>
              <a:rPr lang="is-IS" smtClean="0"/>
              <a:t>Þriðja stig</a:t>
            </a:r>
          </a:p>
          <a:p>
            <a:pPr lvl="3"/>
            <a:r>
              <a:rPr lang="is-IS" smtClean="0"/>
              <a:t>Fjórða stig</a:t>
            </a:r>
          </a:p>
          <a:p>
            <a:pPr lvl="4"/>
            <a:r>
              <a:rPr lang="is-IS" smtClean="0"/>
              <a:t>Fimmta stig</a:t>
            </a:r>
            <a:endParaRPr lang="is-IS"/>
          </a:p>
        </p:txBody>
      </p:sp>
      <p:sp>
        <p:nvSpPr>
          <p:cNvPr id="6" name="Síðufótarstaðgengill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s-IS"/>
          </a:p>
        </p:txBody>
      </p:sp>
      <p:sp>
        <p:nvSpPr>
          <p:cNvPr id="7" name="Skyggnunúmersstaðgengill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57DA54-4097-4243-923E-4011C6807C14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1559258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kyggnumyndastaðgengill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innispunktastaðgengill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s-IS" dirty="0" smtClean="0"/>
              <a:t>Þessar</a:t>
            </a:r>
            <a:r>
              <a:rPr lang="is-IS" baseline="0" dirty="0" smtClean="0"/>
              <a:t> vindmyllur eru staðsettar skammt frá </a:t>
            </a:r>
            <a:r>
              <a:rPr lang="is-IS" baseline="0" dirty="0" err="1" smtClean="0"/>
              <a:t>Búrfellsvirkjun</a:t>
            </a:r>
            <a:r>
              <a:rPr lang="is-IS" baseline="0" dirty="0" smtClean="0"/>
              <a:t> í Þjórsá. Vestmannaeyjar í baksýn.</a:t>
            </a:r>
            <a:endParaRPr lang="is-IS" dirty="0"/>
          </a:p>
        </p:txBody>
      </p:sp>
      <p:sp>
        <p:nvSpPr>
          <p:cNvPr id="4" name="Skyggnunúmersstaðgengill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57DA54-4097-4243-923E-4011C6807C14}" type="slidenum">
              <a:rPr lang="is-IS" smtClean="0"/>
              <a:t>11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7774983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kyggnumyndastaðgengill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innispunktastaðgengill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s-IS" dirty="0"/>
          </a:p>
        </p:txBody>
      </p:sp>
      <p:sp>
        <p:nvSpPr>
          <p:cNvPr id="4" name="Skyggnunúmersstaðgengill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57DA54-4097-4243-923E-4011C6807C14}" type="slidenum">
              <a:rPr lang="is-IS" smtClean="0"/>
              <a:t>24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6406955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ilskygg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is-IS" smtClean="0"/>
              <a:t>Smelltu til að breyta stíl aðaltitils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s-IS" smtClean="0"/>
              <a:t>Smelltu til að breyta stíl aðalundirtitla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FDE81-02E6-45AE-A5B1-684DD75166E4}" type="datetimeFigureOut">
              <a:rPr lang="is-IS" smtClean="0"/>
              <a:t>14.5.2014</a:t>
            </a:fld>
            <a:endParaRPr lang="is-I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8F3A22B-6441-4C2F-ACF4-09176A429E36}" type="slidenum">
              <a:rPr lang="is-IS" smtClean="0"/>
              <a:t>‹#›</a:t>
            </a:fld>
            <a:endParaRPr lang="is-I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is-I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ill og lóðréttur tex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smtClean="0"/>
              <a:t>Smelltu til að breyta stíl aðaltitils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s-IS" smtClean="0"/>
              <a:t>Smelltu til að breyta stílum aðaltexta</a:t>
            </a:r>
          </a:p>
          <a:p>
            <a:pPr lvl="1"/>
            <a:r>
              <a:rPr lang="is-IS" smtClean="0"/>
              <a:t>Annað stig</a:t>
            </a:r>
          </a:p>
          <a:p>
            <a:pPr lvl="2"/>
            <a:r>
              <a:rPr lang="is-IS" smtClean="0"/>
              <a:t>Þriðja stig</a:t>
            </a:r>
          </a:p>
          <a:p>
            <a:pPr lvl="3"/>
            <a:r>
              <a:rPr lang="is-IS" smtClean="0"/>
              <a:t>Fjórða stig</a:t>
            </a:r>
          </a:p>
          <a:p>
            <a:pPr lvl="4"/>
            <a:r>
              <a:rPr lang="is-IS" smtClean="0"/>
              <a:t>Fimmta stig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FDE81-02E6-45AE-A5B1-684DD75166E4}" type="datetimeFigureOut">
              <a:rPr lang="is-IS" smtClean="0"/>
              <a:t>14.5.2014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3A22B-6441-4C2F-ACF4-09176A429E36}" type="slidenum">
              <a:rPr lang="is-IS" smtClean="0"/>
              <a:t>‹#›</a:t>
            </a:fld>
            <a:endParaRPr lang="is-I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óðréttur titill og tex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s-IS" smtClean="0"/>
              <a:t>Smelltu til að breyta stíl aðaltitils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s-IS" smtClean="0"/>
              <a:t>Smelltu til að breyta stílum aðaltexta</a:t>
            </a:r>
          </a:p>
          <a:p>
            <a:pPr lvl="1"/>
            <a:r>
              <a:rPr lang="is-IS" smtClean="0"/>
              <a:t>Annað stig</a:t>
            </a:r>
          </a:p>
          <a:p>
            <a:pPr lvl="2"/>
            <a:r>
              <a:rPr lang="is-IS" smtClean="0"/>
              <a:t>Þriðja stig</a:t>
            </a:r>
          </a:p>
          <a:p>
            <a:pPr lvl="3"/>
            <a:r>
              <a:rPr lang="is-IS" smtClean="0"/>
              <a:t>Fjórða stig</a:t>
            </a:r>
          </a:p>
          <a:p>
            <a:pPr lvl="4"/>
            <a:r>
              <a:rPr lang="is-IS" smtClean="0"/>
              <a:t>Fimmta stig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FDE81-02E6-45AE-A5B1-684DD75166E4}" type="datetimeFigureOut">
              <a:rPr lang="is-IS" smtClean="0"/>
              <a:t>14.5.2014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3A22B-6441-4C2F-ACF4-09176A429E36}" type="slidenum">
              <a:rPr lang="is-IS" smtClean="0"/>
              <a:t>‹#›</a:t>
            </a:fld>
            <a:endParaRPr lang="is-I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ill og ef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smtClean="0"/>
              <a:t>Smelltu til að breyta stíl aðaltitils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is-IS" smtClean="0"/>
              <a:t>Smelltu til að breyta stílum aðaltexta</a:t>
            </a:r>
          </a:p>
          <a:p>
            <a:pPr lvl="1"/>
            <a:r>
              <a:rPr lang="is-IS" smtClean="0"/>
              <a:t>Annað stig</a:t>
            </a:r>
          </a:p>
          <a:p>
            <a:pPr lvl="2"/>
            <a:r>
              <a:rPr lang="is-IS" smtClean="0"/>
              <a:t>Þriðja stig</a:t>
            </a:r>
          </a:p>
          <a:p>
            <a:pPr lvl="3"/>
            <a:r>
              <a:rPr lang="is-IS" smtClean="0"/>
              <a:t>Fjórða stig</a:t>
            </a:r>
          </a:p>
          <a:p>
            <a:pPr lvl="4"/>
            <a:r>
              <a:rPr lang="is-IS" smtClean="0"/>
              <a:t>Fimmta stig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FDE81-02E6-45AE-A5B1-684DD75166E4}" type="datetimeFigureOut">
              <a:rPr lang="is-IS" smtClean="0"/>
              <a:t>14.5.2014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3A22B-6441-4C2F-ACF4-09176A429E36}" type="slidenum">
              <a:rPr lang="is-IS" smtClean="0"/>
              <a:t>‹#›</a:t>
            </a:fld>
            <a:endParaRPr lang="is-I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Kaflafyrirsög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is-IS" smtClean="0"/>
              <a:t>Smelltu til að breyta stíl aðaltitils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s-IS" smtClean="0"/>
              <a:t>Smelltu til að breyta stílum aðaltexta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FDE81-02E6-45AE-A5B1-684DD75166E4}" type="datetimeFigureOut">
              <a:rPr lang="is-IS" smtClean="0"/>
              <a:t>14.5.2014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3A22B-6441-4C2F-ACF4-09176A429E36}" type="slidenum">
              <a:rPr lang="is-IS" smtClean="0"/>
              <a:t>‹#›</a:t>
            </a:fld>
            <a:endParaRPr lang="is-I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ö efnisatrið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smtClean="0"/>
              <a:t>Smelltu til að breyta stíl aðaltitils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s-IS" smtClean="0"/>
              <a:t>Smelltu til að breyta stílum aðaltexta</a:t>
            </a:r>
          </a:p>
          <a:p>
            <a:pPr lvl="1"/>
            <a:r>
              <a:rPr lang="is-IS" smtClean="0"/>
              <a:t>Annað stig</a:t>
            </a:r>
          </a:p>
          <a:p>
            <a:pPr lvl="2"/>
            <a:r>
              <a:rPr lang="is-IS" smtClean="0"/>
              <a:t>Þriðja stig</a:t>
            </a:r>
          </a:p>
          <a:p>
            <a:pPr lvl="3"/>
            <a:r>
              <a:rPr lang="is-IS" smtClean="0"/>
              <a:t>Fjórða stig</a:t>
            </a:r>
          </a:p>
          <a:p>
            <a:pPr lvl="4"/>
            <a:r>
              <a:rPr lang="is-IS" smtClean="0"/>
              <a:t>Fimmta stig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FDE81-02E6-45AE-A5B1-684DD75166E4}" type="datetimeFigureOut">
              <a:rPr lang="is-IS" smtClean="0"/>
              <a:t>14.5.2014</a:t>
            </a:fld>
            <a:endParaRPr lang="is-I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3A22B-6441-4C2F-ACF4-09176A429E36}" type="slidenum">
              <a:rPr lang="is-IS" smtClean="0"/>
              <a:t>‹#›</a:t>
            </a:fld>
            <a:endParaRPr lang="is-I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is-IS" smtClean="0"/>
              <a:t>Smelltu til að breyta stílum aðaltexta</a:t>
            </a:r>
          </a:p>
          <a:p>
            <a:pPr lvl="1"/>
            <a:r>
              <a:rPr lang="is-IS" smtClean="0"/>
              <a:t>Annað stig</a:t>
            </a:r>
          </a:p>
          <a:p>
            <a:pPr lvl="2"/>
            <a:r>
              <a:rPr lang="is-IS" smtClean="0"/>
              <a:t>Þriðja stig</a:t>
            </a:r>
          </a:p>
          <a:p>
            <a:pPr lvl="3"/>
            <a:r>
              <a:rPr lang="is-IS" smtClean="0"/>
              <a:t>Fjórða stig</a:t>
            </a:r>
          </a:p>
          <a:p>
            <a:pPr lvl="4"/>
            <a:r>
              <a:rPr lang="is-IS" smtClean="0"/>
              <a:t>Fimmta stig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anburðu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s-IS" smtClean="0"/>
              <a:t>Smelltu til að breyta stíl aðaltitils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s-IS" smtClean="0"/>
              <a:t>Smelltu til að breyta stílum aðaltexta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s-IS" smtClean="0"/>
              <a:t>Smelltu til að breyta stílum aðaltexta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FDE81-02E6-45AE-A5B1-684DD75166E4}" type="datetimeFigureOut">
              <a:rPr lang="is-IS" smtClean="0"/>
              <a:t>14.5.2014</a:t>
            </a:fld>
            <a:endParaRPr lang="is-I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3A22B-6441-4C2F-ACF4-09176A429E36}" type="slidenum">
              <a:rPr lang="is-IS" smtClean="0"/>
              <a:t>‹#›</a:t>
            </a:fld>
            <a:endParaRPr lang="is-I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is-IS" smtClean="0"/>
              <a:t>Smelltu til að breyta stílum aðaltexta</a:t>
            </a:r>
          </a:p>
          <a:p>
            <a:pPr lvl="1"/>
            <a:r>
              <a:rPr lang="is-IS" smtClean="0"/>
              <a:t>Annað stig</a:t>
            </a:r>
          </a:p>
          <a:p>
            <a:pPr lvl="2"/>
            <a:r>
              <a:rPr lang="is-IS" smtClean="0"/>
              <a:t>Þriðja stig</a:t>
            </a:r>
          </a:p>
          <a:p>
            <a:pPr lvl="3"/>
            <a:r>
              <a:rPr lang="is-IS" smtClean="0"/>
              <a:t>Fjórða stig</a:t>
            </a:r>
          </a:p>
          <a:p>
            <a:pPr lvl="4"/>
            <a:r>
              <a:rPr lang="is-IS" smtClean="0"/>
              <a:t>Fimmta stig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is-IS" smtClean="0"/>
              <a:t>Smelltu til að breyta stílum aðaltexta</a:t>
            </a:r>
          </a:p>
          <a:p>
            <a:pPr lvl="1"/>
            <a:r>
              <a:rPr lang="is-IS" smtClean="0"/>
              <a:t>Annað stig</a:t>
            </a:r>
          </a:p>
          <a:p>
            <a:pPr lvl="2"/>
            <a:r>
              <a:rPr lang="is-IS" smtClean="0"/>
              <a:t>Þriðja stig</a:t>
            </a:r>
          </a:p>
          <a:p>
            <a:pPr lvl="3"/>
            <a:r>
              <a:rPr lang="is-IS" smtClean="0"/>
              <a:t>Fjórða stig</a:t>
            </a:r>
          </a:p>
          <a:p>
            <a:pPr lvl="4"/>
            <a:r>
              <a:rPr lang="is-IS" smtClean="0"/>
              <a:t>Fimmta stig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ðeins titi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smtClean="0"/>
              <a:t>Smelltu til að breyta stíl aðaltitils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FDE81-02E6-45AE-A5B1-684DD75166E4}" type="datetimeFigureOut">
              <a:rPr lang="is-IS" smtClean="0"/>
              <a:t>14.5.2014</a:t>
            </a:fld>
            <a:endParaRPr lang="is-I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3A22B-6441-4C2F-ACF4-09176A429E36}" type="slidenum">
              <a:rPr lang="is-IS" smtClean="0"/>
              <a:t>‹#›</a:t>
            </a:fld>
            <a:endParaRPr lang="is-I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Aut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FDE81-02E6-45AE-A5B1-684DD75166E4}" type="datetimeFigureOut">
              <a:rPr lang="is-IS" smtClean="0"/>
              <a:t>14.5.2014</a:t>
            </a:fld>
            <a:endParaRPr lang="is-I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3A22B-6441-4C2F-ACF4-09176A429E36}" type="slidenum">
              <a:rPr lang="is-IS" smtClean="0"/>
              <a:t>‹#›</a:t>
            </a:fld>
            <a:endParaRPr lang="is-I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Efni með skýringartex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is-IS" smtClean="0"/>
              <a:t>Smelltu til að breyta stíl aðaltitils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s-IS" smtClean="0"/>
              <a:t>Smelltu til að breyta stílum aðaltexta</a:t>
            </a:r>
          </a:p>
          <a:p>
            <a:pPr lvl="1"/>
            <a:r>
              <a:rPr lang="is-IS" smtClean="0"/>
              <a:t>Annað stig</a:t>
            </a:r>
          </a:p>
          <a:p>
            <a:pPr lvl="2"/>
            <a:r>
              <a:rPr lang="is-IS" smtClean="0"/>
              <a:t>Þriðja stig</a:t>
            </a:r>
          </a:p>
          <a:p>
            <a:pPr lvl="3"/>
            <a:r>
              <a:rPr lang="is-IS" smtClean="0"/>
              <a:t>Fjórða stig</a:t>
            </a:r>
          </a:p>
          <a:p>
            <a:pPr lvl="4"/>
            <a:r>
              <a:rPr lang="is-IS" smtClean="0"/>
              <a:t>Fimmta stig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s-IS" smtClean="0"/>
              <a:t>Smelltu til að breyta stílum aðaltexta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FDE81-02E6-45AE-A5B1-684DD75166E4}" type="datetimeFigureOut">
              <a:rPr lang="is-IS" smtClean="0"/>
              <a:t>14.5.2014</a:t>
            </a:fld>
            <a:endParaRPr lang="is-I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3A22B-6441-4C2F-ACF4-09176A429E36}" type="slidenum">
              <a:rPr lang="is-IS" smtClean="0"/>
              <a:t>‹#›</a:t>
            </a:fld>
            <a:endParaRPr lang="is-I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Mynd með skýringartex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is-IS" smtClean="0"/>
              <a:t>Smelltu til að breyta stíl aðaltitils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s-IS" smtClean="0"/>
              <a:t>Smelltu á tákn til að bæta við mynd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s-IS" smtClean="0"/>
              <a:t>Smelltu til að breyta stílum aðaltexta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FDE81-02E6-45AE-A5B1-684DD75166E4}" type="datetimeFigureOut">
              <a:rPr lang="is-IS" smtClean="0"/>
              <a:t>14.5.2014</a:t>
            </a:fld>
            <a:endParaRPr lang="is-I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3A22B-6441-4C2F-ACF4-09176A429E36}" type="slidenum">
              <a:rPr lang="is-IS" smtClean="0"/>
              <a:t>‹#›</a:t>
            </a:fld>
            <a:endParaRPr lang="is-I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is-IS" smtClean="0"/>
              <a:t>Smelltu til að breyta stíl aðaltitils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s-IS" smtClean="0"/>
              <a:t>Smelltu til að breyta stílum aðaltexta</a:t>
            </a:r>
          </a:p>
          <a:p>
            <a:pPr lvl="1"/>
            <a:r>
              <a:rPr lang="is-IS" smtClean="0"/>
              <a:t>Annað stig</a:t>
            </a:r>
          </a:p>
          <a:p>
            <a:pPr lvl="2"/>
            <a:r>
              <a:rPr lang="is-IS" smtClean="0"/>
              <a:t>Þriðja stig</a:t>
            </a:r>
          </a:p>
          <a:p>
            <a:pPr lvl="3"/>
            <a:r>
              <a:rPr lang="is-IS" smtClean="0"/>
              <a:t>Fjórða stig</a:t>
            </a:r>
          </a:p>
          <a:p>
            <a:pPr lvl="4"/>
            <a:r>
              <a:rPr lang="is-IS" smtClean="0"/>
              <a:t>Fimmta stig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9F1FDE81-02E6-45AE-A5B1-684DD75166E4}" type="datetimeFigureOut">
              <a:rPr lang="is-IS" smtClean="0"/>
              <a:t>14.5.2014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98F3A22B-6441-4C2F-ACF4-09176A429E36}" type="slidenum">
              <a:rPr lang="is-IS" smtClean="0"/>
              <a:t>‹#›</a:t>
            </a:fld>
            <a:endParaRPr lang="is-IS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il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s-IS" sz="6600" b="1" dirty="0" smtClean="0"/>
              <a:t>Jörðin</a:t>
            </a:r>
            <a:br>
              <a:rPr lang="is-IS" sz="6600" b="1" dirty="0" smtClean="0"/>
            </a:br>
            <a:r>
              <a:rPr lang="is-IS" dirty="0" smtClean="0"/>
              <a:t>Auðlindir og orka</a:t>
            </a:r>
            <a:endParaRPr lang="is-IS" dirty="0"/>
          </a:p>
        </p:txBody>
      </p:sp>
      <p:pic>
        <p:nvPicPr>
          <p:cNvPr id="6" name="Staðgengill efnis 5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9912" y="2348706"/>
            <a:ext cx="4906888" cy="4032622"/>
          </a:xfrm>
        </p:spPr>
      </p:pic>
      <p:pic>
        <p:nvPicPr>
          <p:cNvPr id="7" name="Staðgengill efnis 6"/>
          <p:cNvPicPr>
            <a:picLocks noGrp="1" noChangeAspect="1"/>
          </p:cNvPicPr>
          <p:nvPr>
            <p:ph sz="quarter" idx="1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696369"/>
            <a:ext cx="2971551" cy="3324919"/>
          </a:xfrm>
        </p:spPr>
      </p:pic>
    </p:spTree>
    <p:extLst>
      <p:ext uri="{BB962C8B-B14F-4D97-AF65-F5344CB8AC3E}">
        <p14:creationId xmlns:p14="http://schemas.microsoft.com/office/powerpoint/2010/main" val="12620314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il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/>
              <a:t>Vindorka </a:t>
            </a:r>
            <a:r>
              <a:rPr lang="is-IS" smtClean="0"/>
              <a:t>	bls. 118</a:t>
            </a:r>
            <a:endParaRPr lang="is-IS"/>
          </a:p>
        </p:txBody>
      </p:sp>
      <p:sp>
        <p:nvSpPr>
          <p:cNvPr id="3" name="Staðgengill efnis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s-IS" dirty="0" err="1" smtClean="0"/>
              <a:t>Sólin</a:t>
            </a:r>
            <a:r>
              <a:rPr lang="is-IS" dirty="0" smtClean="0"/>
              <a:t> er uppspretta vinda sem blása á jörðinni.</a:t>
            </a:r>
          </a:p>
          <a:p>
            <a:r>
              <a:rPr lang="is-IS" dirty="0" smtClean="0">
                <a:solidFill>
                  <a:srgbClr val="FF0000"/>
                </a:solidFill>
              </a:rPr>
              <a:t>Vindorka</a:t>
            </a:r>
            <a:r>
              <a:rPr lang="is-IS" dirty="0" smtClean="0"/>
              <a:t> hefur lengi verið </a:t>
            </a:r>
            <a:r>
              <a:rPr lang="is-IS" dirty="0" err="1" smtClean="0"/>
              <a:t>nýtt</a:t>
            </a:r>
            <a:r>
              <a:rPr lang="is-IS" dirty="0" smtClean="0"/>
              <a:t> af manninum. Menn hafa öldum saman byggt myllur til að mala korn  og </a:t>
            </a:r>
            <a:r>
              <a:rPr lang="is-IS" dirty="0" err="1" smtClean="0"/>
              <a:t>dæla</a:t>
            </a:r>
            <a:r>
              <a:rPr lang="is-IS" dirty="0" smtClean="0"/>
              <a:t> vatni .</a:t>
            </a:r>
          </a:p>
          <a:p>
            <a:r>
              <a:rPr lang="is-IS" dirty="0" smtClean="0"/>
              <a:t>Þá hefur vindaflið  í gegnum aldirnar verið notað   til að sigla skipum. </a:t>
            </a:r>
          </a:p>
          <a:p>
            <a:r>
              <a:rPr lang="is-IS" dirty="0" smtClean="0"/>
              <a:t>Danir hafa undanfarin ár verið brautryðjendur í notkun vindorku til að framleiða rafmagn. 20% af rafmagnsnotkun í Danmörku er </a:t>
            </a:r>
            <a:r>
              <a:rPr lang="is-IS" dirty="0" err="1" smtClean="0"/>
              <a:t>úr</a:t>
            </a:r>
            <a:r>
              <a:rPr lang="is-IS" dirty="0" smtClean="0"/>
              <a:t> vindorku.  </a:t>
            </a:r>
            <a:endParaRPr lang="is-IS" dirty="0"/>
          </a:p>
        </p:txBody>
      </p:sp>
    </p:spTree>
    <p:extLst>
      <p:ext uri="{BB962C8B-B14F-4D97-AF65-F5344CB8AC3E}">
        <p14:creationId xmlns:p14="http://schemas.microsoft.com/office/powerpoint/2010/main" val="1893578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il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smtClean="0"/>
              <a:t>Vindorka frh.</a:t>
            </a:r>
            <a:endParaRPr lang="is-IS"/>
          </a:p>
        </p:txBody>
      </p:sp>
      <p:pic>
        <p:nvPicPr>
          <p:cNvPr id="4" name="Staðgengill efnis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9712" y="1628800"/>
            <a:ext cx="5638152" cy="3960440"/>
          </a:xfrm>
        </p:spPr>
      </p:pic>
    </p:spTree>
    <p:extLst>
      <p:ext uri="{BB962C8B-B14F-4D97-AF65-F5344CB8AC3E}">
        <p14:creationId xmlns:p14="http://schemas.microsoft.com/office/powerpoint/2010/main" val="971614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il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/>
              <a:t>Vatnsvirkjanir</a:t>
            </a:r>
            <a:endParaRPr lang="is-IS" dirty="0"/>
          </a:p>
        </p:txBody>
      </p:sp>
      <p:pic>
        <p:nvPicPr>
          <p:cNvPr id="5" name="Staðgengill efnis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556792"/>
            <a:ext cx="3744416" cy="3888432"/>
          </a:xfrm>
        </p:spPr>
      </p:pic>
      <p:pic>
        <p:nvPicPr>
          <p:cNvPr id="6" name="Staðgengill efnis 5"/>
          <p:cNvPicPr>
            <a:picLocks noGrp="1" noChangeAspect="1"/>
          </p:cNvPicPr>
          <p:nvPr>
            <p:ph sz="quarter" idx="1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9992" y="1556792"/>
            <a:ext cx="4032448" cy="3314452"/>
          </a:xfrm>
        </p:spPr>
      </p:pic>
    </p:spTree>
    <p:extLst>
      <p:ext uri="{BB962C8B-B14F-4D97-AF65-F5344CB8AC3E}">
        <p14:creationId xmlns:p14="http://schemas.microsoft.com/office/powerpoint/2010/main" val="2030482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il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/>
              <a:t>Vatnsorka</a:t>
            </a:r>
            <a:r>
              <a:rPr lang="is-IS" smtClean="0"/>
              <a:t>	bls. 118</a:t>
            </a:r>
            <a:endParaRPr lang="is-IS"/>
          </a:p>
        </p:txBody>
      </p:sp>
      <p:sp>
        <p:nvSpPr>
          <p:cNvPr id="3" name="Staðgengill efni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s-IS" dirty="0" smtClean="0">
                <a:solidFill>
                  <a:srgbClr val="FF0000"/>
                </a:solidFill>
              </a:rPr>
              <a:t>Vatnsaflsvirkjanir</a:t>
            </a:r>
            <a:r>
              <a:rPr lang="is-IS" dirty="0" smtClean="0"/>
              <a:t> nýta aflið sem verður til þegar vatn leitast við að renna frá hálendi til sjávar. Þessu afli er breytt í rafmagn.</a:t>
            </a:r>
          </a:p>
          <a:p>
            <a:r>
              <a:rPr lang="is-IS" dirty="0" smtClean="0"/>
              <a:t>Fyrst eru búin til uppistöðulón,sem safna vatninu og þannig má stjórna rennslinu.</a:t>
            </a:r>
          </a:p>
          <a:p>
            <a:r>
              <a:rPr lang="is-IS" dirty="0" smtClean="0">
                <a:solidFill>
                  <a:srgbClr val="FF0000"/>
                </a:solidFill>
              </a:rPr>
              <a:t>Magnið af orku sem </a:t>
            </a:r>
            <a:r>
              <a:rPr lang="is-IS" dirty="0" err="1" smtClean="0">
                <a:solidFill>
                  <a:srgbClr val="FF0000"/>
                </a:solidFill>
              </a:rPr>
              <a:t>fæst</a:t>
            </a:r>
            <a:r>
              <a:rPr lang="is-IS" dirty="0" smtClean="0">
                <a:solidFill>
                  <a:srgbClr val="FF0000"/>
                </a:solidFill>
              </a:rPr>
              <a:t>  ræðst af fallhæð og vatnsmagni.</a:t>
            </a:r>
          </a:p>
          <a:p>
            <a:r>
              <a:rPr lang="is-IS" dirty="0" smtClean="0"/>
              <a:t>Vatnsorka er </a:t>
            </a:r>
            <a:r>
              <a:rPr lang="is-IS" dirty="0" err="1" smtClean="0"/>
              <a:t>nýtt</a:t>
            </a:r>
            <a:r>
              <a:rPr lang="is-IS" dirty="0" smtClean="0"/>
              <a:t> víða um heim og er um 20% af rafmagni  sem notað er í heiminum í dag.</a:t>
            </a:r>
            <a:endParaRPr lang="is-IS" dirty="0"/>
          </a:p>
        </p:txBody>
      </p:sp>
    </p:spTree>
    <p:extLst>
      <p:ext uri="{BB962C8B-B14F-4D97-AF65-F5344CB8AC3E}">
        <p14:creationId xmlns:p14="http://schemas.microsoft.com/office/powerpoint/2010/main" val="2971133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il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/>
              <a:t>Vatnsorka</a:t>
            </a:r>
            <a:r>
              <a:rPr lang="is-IS" smtClean="0"/>
              <a:t>	frh.</a:t>
            </a:r>
            <a:endParaRPr lang="is-IS"/>
          </a:p>
        </p:txBody>
      </p:sp>
      <p:sp>
        <p:nvSpPr>
          <p:cNvPr id="3" name="Staðgengill efni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s-IS" dirty="0" smtClean="0"/>
              <a:t>Maðurinn hefur </a:t>
            </a:r>
            <a:r>
              <a:rPr lang="is-IS" dirty="0" err="1" smtClean="0"/>
              <a:t>nýtt</a:t>
            </a:r>
            <a:r>
              <a:rPr lang="is-IS" dirty="0" smtClean="0"/>
              <a:t> sér vatnsorku í aldaraðir.</a:t>
            </a:r>
          </a:p>
          <a:p>
            <a:r>
              <a:rPr lang="is-IS" dirty="0" smtClean="0"/>
              <a:t>Ókosturinn við nýtingu vatnsorku eru umhverfisáhrif og jarðrask. </a:t>
            </a:r>
          </a:p>
          <a:p>
            <a:r>
              <a:rPr lang="is-IS" dirty="0" smtClean="0"/>
              <a:t>Oft fara stór landsvæði undir vatn þegar uppistöðulón verða til.</a:t>
            </a:r>
          </a:p>
          <a:p>
            <a:r>
              <a:rPr lang="is-IS" dirty="0" smtClean="0"/>
              <a:t>Sjónmengun af </a:t>
            </a:r>
            <a:r>
              <a:rPr lang="is-IS" dirty="0" err="1" smtClean="0"/>
              <a:t>stýflum</a:t>
            </a:r>
            <a:r>
              <a:rPr lang="is-IS" dirty="0" smtClean="0"/>
              <a:t> og </a:t>
            </a:r>
            <a:r>
              <a:rPr lang="is-IS" dirty="0" err="1" smtClean="0"/>
              <a:t>háspennulínum</a:t>
            </a:r>
            <a:r>
              <a:rPr lang="is-IS" dirty="0" smtClean="0"/>
              <a:t>. </a:t>
            </a:r>
            <a:endParaRPr lang="is-IS" dirty="0"/>
          </a:p>
        </p:txBody>
      </p:sp>
    </p:spTree>
    <p:extLst>
      <p:ext uri="{BB962C8B-B14F-4D97-AF65-F5344CB8AC3E}">
        <p14:creationId xmlns:p14="http://schemas.microsoft.com/office/powerpoint/2010/main" val="3934115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il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/>
              <a:t>Sjávarfallaorka</a:t>
            </a:r>
            <a:r>
              <a:rPr lang="is-IS" smtClean="0"/>
              <a:t>	bls.119</a:t>
            </a:r>
            <a:endParaRPr lang="is-IS"/>
          </a:p>
        </p:txBody>
      </p:sp>
      <p:sp>
        <p:nvSpPr>
          <p:cNvPr id="3" name="Staðgengill efni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s-IS" dirty="0" smtClean="0"/>
              <a:t>Sjávarfallaorka er endurnýjanleg og umhverfisvæn orka sem </a:t>
            </a:r>
            <a:r>
              <a:rPr lang="is-IS" dirty="0" err="1" smtClean="0"/>
              <a:t>fæst</a:t>
            </a:r>
            <a:r>
              <a:rPr lang="is-IS" dirty="0" smtClean="0"/>
              <a:t> með því að umreyta sjávarfallastraumum í rafmagn.</a:t>
            </a:r>
          </a:p>
          <a:p>
            <a:r>
              <a:rPr lang="is-IS" dirty="0" smtClean="0"/>
              <a:t>Þessi orkugjafi er ennþá dýr kostur og mörg tæknileg vandamál </a:t>
            </a:r>
            <a:r>
              <a:rPr lang="is-IS" dirty="0" err="1" smtClean="0"/>
              <a:t>óleyst</a:t>
            </a:r>
            <a:r>
              <a:rPr lang="is-IS" dirty="0" smtClean="0"/>
              <a:t> áður en </a:t>
            </a:r>
            <a:r>
              <a:rPr lang="is-IS" dirty="0" smtClean="0">
                <a:solidFill>
                  <a:srgbClr val="FF0000"/>
                </a:solidFill>
              </a:rPr>
              <a:t>sjávarfallaorkuver</a:t>
            </a:r>
            <a:r>
              <a:rPr lang="is-IS" dirty="0" smtClean="0"/>
              <a:t> verða almenn.</a:t>
            </a:r>
          </a:p>
          <a:p>
            <a:r>
              <a:rPr lang="is-IS" dirty="0" smtClean="0"/>
              <a:t>Þarna liggja </a:t>
            </a:r>
            <a:r>
              <a:rPr lang="is-IS" dirty="0" err="1" smtClean="0"/>
              <a:t>þó</a:t>
            </a:r>
            <a:r>
              <a:rPr lang="is-IS" dirty="0" smtClean="0"/>
              <a:t> stór tækifæri fyrir </a:t>
            </a:r>
            <a:r>
              <a:rPr lang="is-IS" dirty="0" err="1" smtClean="0"/>
              <a:t>íslendinga</a:t>
            </a:r>
            <a:r>
              <a:rPr lang="is-IS" dirty="0" smtClean="0"/>
              <a:t> í framtíðinni.</a:t>
            </a:r>
            <a:endParaRPr lang="is-IS" dirty="0"/>
          </a:p>
        </p:txBody>
      </p:sp>
    </p:spTree>
    <p:extLst>
      <p:ext uri="{BB962C8B-B14F-4D97-AF65-F5344CB8AC3E}">
        <p14:creationId xmlns:p14="http://schemas.microsoft.com/office/powerpoint/2010/main" val="1610637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il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/>
              <a:t>Sjávarfallavirkjun</a:t>
            </a:r>
            <a:endParaRPr lang="is-IS" dirty="0"/>
          </a:p>
        </p:txBody>
      </p:sp>
      <p:pic>
        <p:nvPicPr>
          <p:cNvPr id="4" name="Staðgengill efnis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1772816"/>
            <a:ext cx="6624736" cy="4968552"/>
          </a:xfrm>
        </p:spPr>
      </p:pic>
    </p:spTree>
    <p:extLst>
      <p:ext uri="{BB962C8B-B14F-4D97-AF65-F5344CB8AC3E}">
        <p14:creationId xmlns:p14="http://schemas.microsoft.com/office/powerpoint/2010/main" val="854064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il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/>
              <a:t>Lífefnaorka</a:t>
            </a:r>
            <a:r>
              <a:rPr lang="is-IS" smtClean="0"/>
              <a:t>	bls.119</a:t>
            </a:r>
            <a:endParaRPr lang="is-IS"/>
          </a:p>
        </p:txBody>
      </p:sp>
      <p:sp>
        <p:nvSpPr>
          <p:cNvPr id="3" name="Staðgengill efni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s-IS" dirty="0" smtClean="0"/>
              <a:t>Lífefnaorka er samheiti á öllum afurðum lifandi dýra og plantna sem orka er unnin </a:t>
            </a:r>
            <a:r>
              <a:rPr lang="is-IS" dirty="0" err="1" smtClean="0"/>
              <a:t>úr</a:t>
            </a:r>
            <a:r>
              <a:rPr lang="is-IS" dirty="0" smtClean="0"/>
              <a:t>.</a:t>
            </a:r>
          </a:p>
          <a:p>
            <a:r>
              <a:rPr lang="is-IS" dirty="0" smtClean="0"/>
              <a:t>Lífefnaorka endurnýjast við </a:t>
            </a:r>
            <a:r>
              <a:rPr lang="is-IS" dirty="0" smtClean="0">
                <a:solidFill>
                  <a:srgbClr val="FF0000"/>
                </a:solidFill>
              </a:rPr>
              <a:t>ljóstillífun.</a:t>
            </a:r>
          </a:p>
          <a:p>
            <a:r>
              <a:rPr lang="is-IS" dirty="0" smtClean="0">
                <a:solidFill>
                  <a:srgbClr val="FF0000"/>
                </a:solidFill>
              </a:rPr>
              <a:t>Dæmi </a:t>
            </a:r>
            <a:r>
              <a:rPr lang="is-IS" dirty="0" smtClean="0"/>
              <a:t> um lífefnaorku má nefna eldivið , </a:t>
            </a:r>
            <a:r>
              <a:rPr lang="is-IS" dirty="0" err="1" smtClean="0"/>
              <a:t>úrgang</a:t>
            </a:r>
            <a:r>
              <a:rPr lang="is-IS" dirty="0" smtClean="0"/>
              <a:t> frá akuryrkju og kúamykju.</a:t>
            </a:r>
          </a:p>
          <a:p>
            <a:r>
              <a:rPr lang="is-IS" dirty="0" smtClean="0"/>
              <a:t>Brennsla  lífefnaorku er umhverfisvæn.</a:t>
            </a:r>
            <a:endParaRPr lang="is-IS" dirty="0"/>
          </a:p>
        </p:txBody>
      </p:sp>
    </p:spTree>
    <p:extLst>
      <p:ext uri="{BB962C8B-B14F-4D97-AF65-F5344CB8AC3E}">
        <p14:creationId xmlns:p14="http://schemas.microsoft.com/office/powerpoint/2010/main" val="490100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il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/>
              <a:t>Jarðhitaorka</a:t>
            </a:r>
            <a:r>
              <a:rPr lang="is-IS" smtClean="0"/>
              <a:t>	bls. 120</a:t>
            </a:r>
            <a:endParaRPr lang="is-IS"/>
          </a:p>
        </p:txBody>
      </p:sp>
      <p:sp>
        <p:nvSpPr>
          <p:cNvPr id="3" name="Staðgengill efni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s-IS" dirty="0" smtClean="0"/>
              <a:t>Jarðhita er aðallega að finna á </a:t>
            </a:r>
            <a:r>
              <a:rPr lang="is-IS" dirty="0" err="1" smtClean="0"/>
              <a:t>jarðfræðlega</a:t>
            </a:r>
            <a:r>
              <a:rPr lang="is-IS" dirty="0" smtClean="0"/>
              <a:t> virkum svæðum nærri flekamótum. </a:t>
            </a:r>
          </a:p>
          <a:p>
            <a:r>
              <a:rPr lang="is-IS" dirty="0" smtClean="0"/>
              <a:t>Orkan sem þannig </a:t>
            </a:r>
            <a:r>
              <a:rPr lang="is-IS" dirty="0" err="1" smtClean="0"/>
              <a:t>fæst</a:t>
            </a:r>
            <a:r>
              <a:rPr lang="is-IS" dirty="0" smtClean="0"/>
              <a:t> er </a:t>
            </a:r>
            <a:r>
              <a:rPr lang="is-IS" dirty="0" err="1" smtClean="0"/>
              <a:t>nýtt</a:t>
            </a:r>
            <a:r>
              <a:rPr lang="is-IS" dirty="0" smtClean="0"/>
              <a:t> til að framleiða rafmagn eða til </a:t>
            </a:r>
            <a:r>
              <a:rPr lang="is-IS" dirty="0" err="1" smtClean="0"/>
              <a:t>húshitunar</a:t>
            </a:r>
            <a:r>
              <a:rPr lang="is-IS" dirty="0" smtClean="0"/>
              <a:t>.</a:t>
            </a:r>
          </a:p>
          <a:p>
            <a:r>
              <a:rPr lang="is-IS" dirty="0" smtClean="0"/>
              <a:t>Dæmi um lönd sem nota jarðhita mikið  er Ísland – Bandaríkin og Nýja –Sjáland en jarðhita er að finna í 80 löndum .</a:t>
            </a:r>
            <a:endParaRPr lang="is-IS" dirty="0"/>
          </a:p>
        </p:txBody>
      </p:sp>
    </p:spTree>
    <p:extLst>
      <p:ext uri="{BB962C8B-B14F-4D97-AF65-F5344CB8AC3E}">
        <p14:creationId xmlns:p14="http://schemas.microsoft.com/office/powerpoint/2010/main" val="585514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il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/>
              <a:t>Jarðhitavirkjanir</a:t>
            </a:r>
            <a:endParaRPr lang="is-IS" dirty="0"/>
          </a:p>
        </p:txBody>
      </p:sp>
      <p:pic>
        <p:nvPicPr>
          <p:cNvPr id="5" name="Staðgengill efnis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772816"/>
            <a:ext cx="3672408" cy="3672408"/>
          </a:xfrm>
        </p:spPr>
      </p:pic>
      <p:pic>
        <p:nvPicPr>
          <p:cNvPr id="6" name="Staðgengill efnis 5"/>
          <p:cNvPicPr>
            <a:picLocks noGrp="1" noChangeAspect="1"/>
          </p:cNvPicPr>
          <p:nvPr>
            <p:ph sz="quarter" idx="13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3968" y="1772816"/>
            <a:ext cx="4608512" cy="3606428"/>
          </a:xfrm>
        </p:spPr>
      </p:pic>
    </p:spTree>
    <p:extLst>
      <p:ext uri="{BB962C8B-B14F-4D97-AF65-F5344CB8AC3E}">
        <p14:creationId xmlns:p14="http://schemas.microsoft.com/office/powerpoint/2010/main" val="1864519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ill 1"/>
          <p:cNvSpPr>
            <a:spLocks noGrp="1"/>
          </p:cNvSpPr>
          <p:nvPr>
            <p:ph type="title"/>
          </p:nvPr>
        </p:nvSpPr>
        <p:spPr>
          <a:xfrm>
            <a:off x="971600" y="260648"/>
            <a:ext cx="7024744" cy="2880320"/>
          </a:xfrm>
        </p:spPr>
        <p:txBody>
          <a:bodyPr>
            <a:normAutofit fontScale="90000"/>
          </a:bodyPr>
          <a:lstStyle/>
          <a:p>
            <a:r>
              <a:rPr lang="is-IS" sz="3600" b="1" dirty="0" smtClean="0"/>
              <a:t>Hvað er auðlind?</a:t>
            </a:r>
            <a:br>
              <a:rPr lang="is-IS" sz="3600" b="1" dirty="0" smtClean="0"/>
            </a:br>
            <a:r>
              <a:rPr lang="is-IS" sz="3600" b="1" dirty="0" smtClean="0"/>
              <a:t>,,</a:t>
            </a:r>
            <a:r>
              <a:rPr lang="is-IS" sz="3600" dirty="0" smtClean="0"/>
              <a:t>Uppspretta einhvers sem færir þeim sem notar uppsprettuna auð“</a:t>
            </a:r>
            <a:endParaRPr lang="is-IS" sz="3600" dirty="0"/>
          </a:p>
        </p:txBody>
      </p:sp>
      <p:sp>
        <p:nvSpPr>
          <p:cNvPr id="3" name="Staðgengill efnis 2"/>
          <p:cNvSpPr>
            <a:spLocks noGrp="1"/>
          </p:cNvSpPr>
          <p:nvPr>
            <p:ph idx="1"/>
          </p:nvPr>
        </p:nvSpPr>
        <p:spPr>
          <a:xfrm>
            <a:off x="457200" y="2564904"/>
            <a:ext cx="8229600" cy="356125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is-IS" dirty="0"/>
          </a:p>
          <a:p>
            <a:pPr marL="0" indent="0">
              <a:buNone/>
            </a:pPr>
            <a:endParaRPr lang="is-IS" dirty="0" smtClean="0"/>
          </a:p>
          <a:p>
            <a:pPr marL="0" indent="0">
              <a:buNone/>
            </a:pPr>
            <a:endParaRPr lang="is-IS" dirty="0"/>
          </a:p>
          <a:p>
            <a:pPr marL="0" indent="0">
              <a:buNone/>
            </a:pPr>
            <a:r>
              <a:rPr lang="is-IS" dirty="0" smtClean="0"/>
              <a:t>Jarðvegur sem ræktað er í</a:t>
            </a:r>
          </a:p>
          <a:p>
            <a:r>
              <a:rPr lang="is-IS" dirty="0" smtClean="0"/>
              <a:t>Fiskurinn í sjónum</a:t>
            </a:r>
          </a:p>
          <a:p>
            <a:r>
              <a:rPr lang="is-IS" dirty="0" smtClean="0"/>
              <a:t>Land til útivistar</a:t>
            </a:r>
          </a:p>
          <a:p>
            <a:r>
              <a:rPr lang="is-IS" dirty="0" smtClean="0"/>
              <a:t>Hreint loft</a:t>
            </a:r>
          </a:p>
          <a:p>
            <a:pPr marL="68580" indent="0">
              <a:buNone/>
            </a:pPr>
            <a:r>
              <a:rPr lang="is-IS" b="1" dirty="0" smtClean="0"/>
              <a:t>Náttúruauðlindi</a:t>
            </a:r>
            <a:r>
              <a:rPr lang="is-IS" dirty="0" smtClean="0"/>
              <a:t>r eru t.d. </a:t>
            </a:r>
            <a:r>
              <a:rPr lang="is-IS" dirty="0" err="1" smtClean="0"/>
              <a:t>Grunnvatn-yfirborðsvatn-frjósamur</a:t>
            </a:r>
            <a:r>
              <a:rPr lang="is-IS" dirty="0" smtClean="0"/>
              <a:t> </a:t>
            </a:r>
            <a:r>
              <a:rPr lang="is-IS" dirty="0" err="1" smtClean="0"/>
              <a:t>jarðvegur-gróður-málmar-jarðhiti-orkulindir-fiskur</a:t>
            </a:r>
            <a:r>
              <a:rPr lang="is-IS" dirty="0" smtClean="0"/>
              <a:t>.</a:t>
            </a:r>
            <a:endParaRPr lang="is-IS" dirty="0"/>
          </a:p>
        </p:txBody>
      </p:sp>
    </p:spTree>
    <p:extLst>
      <p:ext uri="{BB962C8B-B14F-4D97-AF65-F5344CB8AC3E}">
        <p14:creationId xmlns:p14="http://schemas.microsoft.com/office/powerpoint/2010/main" val="200279899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il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/>
              <a:t>Viður</a:t>
            </a:r>
            <a:r>
              <a:rPr lang="is-IS" smtClean="0"/>
              <a:t>	bls.120</a:t>
            </a:r>
            <a:endParaRPr lang="is-IS"/>
          </a:p>
        </p:txBody>
      </p:sp>
      <p:sp>
        <p:nvSpPr>
          <p:cNvPr id="3" name="Staðgengill efnis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s-IS" dirty="0" smtClean="0"/>
              <a:t>Viður er sá orkugjafi sem maðurinn hefur </a:t>
            </a:r>
            <a:r>
              <a:rPr lang="is-IS" dirty="0" err="1" smtClean="0"/>
              <a:t>nýtt</a:t>
            </a:r>
            <a:r>
              <a:rPr lang="is-IS" dirty="0" smtClean="0"/>
              <a:t> sér lengst.</a:t>
            </a:r>
          </a:p>
          <a:p>
            <a:r>
              <a:rPr lang="is-IS" dirty="0" smtClean="0"/>
              <a:t>Í </a:t>
            </a:r>
            <a:r>
              <a:rPr lang="is-IS" dirty="0" err="1" smtClean="0"/>
              <a:t>vanþróuðum</a:t>
            </a:r>
            <a:r>
              <a:rPr lang="is-IS" dirty="0" smtClean="0"/>
              <a:t> löndum er viður ennþá mikilvægasti orkugjafinn,og er það ein af aðalástæðunni fyrir minnkandi skógum í þessum löndum.</a:t>
            </a:r>
          </a:p>
          <a:p>
            <a:r>
              <a:rPr lang="is-IS" dirty="0" smtClean="0"/>
              <a:t>Um 90% af orkunotkun í þróunarlöndum er viður. </a:t>
            </a:r>
          </a:p>
          <a:p>
            <a:r>
              <a:rPr lang="is-IS" dirty="0" smtClean="0"/>
              <a:t>Hækkandi verð á olíu og fólksfjölgun eykur </a:t>
            </a:r>
            <a:r>
              <a:rPr lang="is-IS" smtClean="0"/>
              <a:t>þessa eftirspurn</a:t>
            </a:r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859381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il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err="1" smtClean="0"/>
              <a:t>Óendurnýjanleg</a:t>
            </a:r>
            <a:r>
              <a:rPr lang="is-IS" dirty="0" smtClean="0"/>
              <a:t> orka</a:t>
            </a:r>
            <a:endParaRPr lang="is-IS" dirty="0"/>
          </a:p>
        </p:txBody>
      </p:sp>
      <p:sp>
        <p:nvSpPr>
          <p:cNvPr id="3" name="Staðgengill efnis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s-IS" dirty="0" smtClean="0"/>
              <a:t>Er einungis til í takmörkuðu magni.</a:t>
            </a:r>
          </a:p>
          <a:p>
            <a:r>
              <a:rPr lang="is-IS" dirty="0" smtClean="0"/>
              <a:t>Jarðefnaeldsneyti  (olía – jarðgas – kol - </a:t>
            </a:r>
            <a:r>
              <a:rPr lang="is-IS" dirty="0" err="1" smtClean="0"/>
              <a:t>mór</a:t>
            </a:r>
            <a:r>
              <a:rPr lang="is-IS" dirty="0" smtClean="0"/>
              <a:t> )</a:t>
            </a:r>
          </a:p>
          <a:p>
            <a:r>
              <a:rPr lang="is-IS" dirty="0" smtClean="0"/>
              <a:t>Olía er í dag mikilvægasti orkugjafinn í heiminum.</a:t>
            </a:r>
          </a:p>
          <a:p>
            <a:r>
              <a:rPr lang="is-IS" dirty="0" smtClean="0"/>
              <a:t>Fyrst borað eftir olíu á 19. öld  (U.S.A.)</a:t>
            </a:r>
          </a:p>
          <a:p>
            <a:r>
              <a:rPr lang="is-IS" dirty="0" smtClean="0"/>
              <a:t>Stöðugt er leitað er að olíu  um allan </a:t>
            </a:r>
            <a:r>
              <a:rPr lang="is-IS" smtClean="0"/>
              <a:t>heim m.a. með borunum, sem ná marga km. niður í jörðina.</a:t>
            </a:r>
          </a:p>
          <a:p>
            <a:r>
              <a:rPr lang="is-IS" smtClean="0"/>
              <a:t>Oft átök , deilur og jafnvel stríð  um svæði í heiminum sem innihalda olíu.</a:t>
            </a:r>
            <a:endParaRPr lang="is-IS" dirty="0"/>
          </a:p>
        </p:txBody>
      </p:sp>
    </p:spTree>
    <p:extLst>
      <p:ext uri="{BB962C8B-B14F-4D97-AF65-F5344CB8AC3E}">
        <p14:creationId xmlns:p14="http://schemas.microsoft.com/office/powerpoint/2010/main" val="2200602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il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/>
              <a:t>Olía og olíuleit</a:t>
            </a:r>
            <a:endParaRPr lang="is-IS" dirty="0"/>
          </a:p>
        </p:txBody>
      </p:sp>
      <p:pic>
        <p:nvPicPr>
          <p:cNvPr id="5" name="Staðgengill efnis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016" y="2132856"/>
            <a:ext cx="3816424" cy="3096344"/>
          </a:xfrm>
        </p:spPr>
      </p:pic>
      <p:pic>
        <p:nvPicPr>
          <p:cNvPr id="6" name="Staðgengill efnis 5"/>
          <p:cNvPicPr>
            <a:picLocks noGrp="1" noChangeAspect="1"/>
          </p:cNvPicPr>
          <p:nvPr>
            <p:ph sz="quarter" idx="1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2060848"/>
            <a:ext cx="3040956" cy="3096343"/>
          </a:xfrm>
        </p:spPr>
      </p:pic>
    </p:spTree>
    <p:extLst>
      <p:ext uri="{BB962C8B-B14F-4D97-AF65-F5344CB8AC3E}">
        <p14:creationId xmlns:p14="http://schemas.microsoft.com/office/powerpoint/2010/main" val="4206825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il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/>
              <a:t>Jarðefnaeldsneyti	</a:t>
            </a:r>
            <a:r>
              <a:rPr lang="is-IS" smtClean="0"/>
              <a:t>	frh.</a:t>
            </a:r>
            <a:endParaRPr lang="is-IS"/>
          </a:p>
        </p:txBody>
      </p:sp>
      <p:sp>
        <p:nvSpPr>
          <p:cNvPr id="3" name="Staðgengill efnis 2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is-IS" dirty="0" smtClean="0">
                <a:solidFill>
                  <a:srgbClr val="FF0000"/>
                </a:solidFill>
              </a:rPr>
              <a:t>Jarðgas</a:t>
            </a:r>
            <a:r>
              <a:rPr lang="is-IS" dirty="0" smtClean="0"/>
              <a:t>  hefur minnst áhrif á umhverfið af jarðefnaeldsneyti.</a:t>
            </a:r>
          </a:p>
          <a:p>
            <a:r>
              <a:rPr lang="is-IS" dirty="0" smtClean="0"/>
              <a:t>Stærstu framleiðendur eru Rússland og U.S.A.</a:t>
            </a:r>
          </a:p>
          <a:p>
            <a:r>
              <a:rPr lang="is-IS" dirty="0" smtClean="0"/>
              <a:t>Mörg Evrópuríki eru háð viðskiptum við Rússa með jarðgas. (gasleiðslur) </a:t>
            </a:r>
          </a:p>
          <a:p>
            <a:endParaRPr lang="is-IS" dirty="0"/>
          </a:p>
        </p:txBody>
      </p:sp>
      <p:sp>
        <p:nvSpPr>
          <p:cNvPr id="4" name="Staðgengill efnis 3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68580" indent="0">
              <a:buNone/>
            </a:pPr>
            <a:r>
              <a:rPr lang="is-IS" dirty="0" smtClean="0"/>
              <a:t> Helmingur af </a:t>
            </a:r>
            <a:r>
              <a:rPr lang="is-IS" dirty="0" smtClean="0">
                <a:solidFill>
                  <a:srgbClr val="FF0000"/>
                </a:solidFill>
              </a:rPr>
              <a:t>olíuforða</a:t>
            </a:r>
            <a:r>
              <a:rPr lang="is-IS" dirty="0" smtClean="0"/>
              <a:t> heimsins er talin vera að finna í Austurlöndum nær.</a:t>
            </a:r>
          </a:p>
          <a:p>
            <a:pPr marL="68580" indent="0">
              <a:buNone/>
            </a:pPr>
            <a:r>
              <a:rPr lang="is-IS" dirty="0" smtClean="0"/>
              <a:t>Þá er mikið af olíu í Rússlandi,</a:t>
            </a:r>
            <a:r>
              <a:rPr lang="is-IS" dirty="0" err="1" smtClean="0"/>
              <a:t>Kazakstan</a:t>
            </a:r>
            <a:r>
              <a:rPr lang="is-IS" dirty="0" smtClean="0"/>
              <a:t> ,U.S.A og fleiri ríkjum.</a:t>
            </a:r>
          </a:p>
          <a:p>
            <a:pPr marL="68580" indent="0">
              <a:buNone/>
            </a:pPr>
            <a:r>
              <a:rPr lang="is-IS" dirty="0" smtClean="0"/>
              <a:t>Mikil </a:t>
            </a:r>
            <a:r>
              <a:rPr lang="is-IS" dirty="0" smtClean="0">
                <a:solidFill>
                  <a:srgbClr val="FF0000"/>
                </a:solidFill>
              </a:rPr>
              <a:t>olíuvinnsla </a:t>
            </a:r>
            <a:r>
              <a:rPr lang="is-IS" dirty="0" smtClean="0"/>
              <a:t>undir hafsbotni Norðursjávar (Noregur)</a:t>
            </a:r>
            <a:endParaRPr lang="is-IS" dirty="0"/>
          </a:p>
        </p:txBody>
      </p:sp>
    </p:spTree>
    <p:extLst>
      <p:ext uri="{BB962C8B-B14F-4D97-AF65-F5344CB8AC3E}">
        <p14:creationId xmlns:p14="http://schemas.microsoft.com/office/powerpoint/2010/main" val="3700093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il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smtClean="0"/>
              <a:t>Olía 	frh.</a:t>
            </a:r>
            <a:endParaRPr lang="is-IS"/>
          </a:p>
        </p:txBody>
      </p:sp>
      <p:sp>
        <p:nvSpPr>
          <p:cNvPr id="3" name="Staðgengill efnis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s-IS" dirty="0" smtClean="0">
                <a:solidFill>
                  <a:srgbClr val="FF0000"/>
                </a:solidFill>
              </a:rPr>
              <a:t>Jarðefnaeldsneyti</a:t>
            </a:r>
            <a:r>
              <a:rPr lang="is-IS" dirty="0" smtClean="0"/>
              <a:t> varð til </a:t>
            </a:r>
            <a:r>
              <a:rPr lang="is-IS" dirty="0" err="1" smtClean="0"/>
              <a:t>úr</a:t>
            </a:r>
            <a:r>
              <a:rPr lang="is-IS" dirty="0" smtClean="0"/>
              <a:t> leifum svifþörunga og plantna sem lifðu á jörðinni fyrir 100 milljón árum.</a:t>
            </a:r>
          </a:p>
          <a:p>
            <a:r>
              <a:rPr lang="is-IS" dirty="0" smtClean="0"/>
              <a:t>Olía er ein mikilvægast verslunarvara heimsin.</a:t>
            </a:r>
          </a:p>
          <a:p>
            <a:r>
              <a:rPr lang="is-IS" dirty="0" smtClean="0"/>
              <a:t>Efnið sem kemur upp </a:t>
            </a:r>
            <a:r>
              <a:rPr lang="is-IS" dirty="0" err="1" smtClean="0"/>
              <a:t>úr</a:t>
            </a:r>
            <a:r>
              <a:rPr lang="is-IS" dirty="0" smtClean="0"/>
              <a:t> borholunum kallast </a:t>
            </a:r>
            <a:r>
              <a:rPr lang="is-IS" dirty="0" smtClean="0">
                <a:solidFill>
                  <a:srgbClr val="FF0000"/>
                </a:solidFill>
              </a:rPr>
              <a:t>hráolía.</a:t>
            </a:r>
            <a:r>
              <a:rPr lang="is-IS" dirty="0" smtClean="0"/>
              <a:t> </a:t>
            </a:r>
            <a:r>
              <a:rPr lang="is-IS" dirty="0" err="1" smtClean="0"/>
              <a:t>Úr</a:t>
            </a:r>
            <a:r>
              <a:rPr lang="is-IS" dirty="0" smtClean="0"/>
              <a:t> henni eru síðan unnar margskonar vörur t.d. </a:t>
            </a:r>
            <a:r>
              <a:rPr lang="is-IS" smtClean="0"/>
              <a:t>bensín dísel,plast og önnur iðnaðarhráefni.</a:t>
            </a:r>
            <a:endParaRPr lang="is-IS" dirty="0" smtClean="0"/>
          </a:p>
          <a:p>
            <a:r>
              <a:rPr lang="is-IS" dirty="0" smtClean="0"/>
              <a:t>Samtök landa sem framleiða og flytja </a:t>
            </a:r>
            <a:r>
              <a:rPr lang="is-IS" dirty="0" err="1" smtClean="0"/>
              <a:t>út</a:t>
            </a:r>
            <a:r>
              <a:rPr lang="is-IS" dirty="0" smtClean="0"/>
              <a:t> olíu kallast </a:t>
            </a:r>
            <a:r>
              <a:rPr lang="is-IS" smtClean="0">
                <a:solidFill>
                  <a:srgbClr val="FF0000"/>
                </a:solidFill>
              </a:rPr>
              <a:t>OPEC.</a:t>
            </a:r>
          </a:p>
          <a:p>
            <a:r>
              <a:rPr lang="is-IS" smtClean="0"/>
              <a:t>Mörg alvarleg </a:t>
            </a:r>
            <a:r>
              <a:rPr lang="is-IS" smtClean="0">
                <a:solidFill>
                  <a:srgbClr val="FF0000"/>
                </a:solidFill>
              </a:rPr>
              <a:t>mengunarslys</a:t>
            </a:r>
            <a:r>
              <a:rPr lang="is-IS" smtClean="0"/>
              <a:t> hafa orðið við borun eftir og flutning á olíu.</a:t>
            </a:r>
            <a:endParaRPr lang="is-IS" dirty="0" smtClean="0"/>
          </a:p>
          <a:p>
            <a:endParaRPr lang="is-I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4248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il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smtClean="0"/>
              <a:t>Jarðefnaeldsneyti  	kol	</a:t>
            </a:r>
            <a:endParaRPr lang="is-IS"/>
          </a:p>
        </p:txBody>
      </p:sp>
      <p:sp>
        <p:nvSpPr>
          <p:cNvPr id="3" name="Staðgengill efnis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s-IS" dirty="0" smtClean="0"/>
              <a:t>Kol eru leifar jurta sem uxu á jörðinni fyrir hundruðum milljóna ára.</a:t>
            </a:r>
          </a:p>
          <a:p>
            <a:r>
              <a:rPr lang="is-IS" dirty="0" smtClean="0"/>
              <a:t>Kol skiptast í </a:t>
            </a:r>
            <a:r>
              <a:rPr lang="is-IS" dirty="0" smtClean="0">
                <a:solidFill>
                  <a:srgbClr val="FF0000"/>
                </a:solidFill>
              </a:rPr>
              <a:t>steinkol og brúnkol. </a:t>
            </a:r>
            <a:r>
              <a:rPr lang="is-IS" dirty="0" smtClean="0">
                <a:solidFill>
                  <a:schemeClr val="tx1"/>
                </a:solidFill>
              </a:rPr>
              <a:t>Steinkol eru eldri og harðari og hafa meira orkugildi.</a:t>
            </a:r>
          </a:p>
          <a:p>
            <a:r>
              <a:rPr lang="is-IS" dirty="0" smtClean="0">
                <a:solidFill>
                  <a:schemeClr val="tx1"/>
                </a:solidFill>
              </a:rPr>
              <a:t>Kol finnast víðar á jörðinni en olía og gas.</a:t>
            </a:r>
          </a:p>
          <a:p>
            <a:r>
              <a:rPr lang="is-IS" dirty="0" smtClean="0">
                <a:solidFill>
                  <a:schemeClr val="tx1"/>
                </a:solidFill>
              </a:rPr>
              <a:t>Kol eru mikið notuð til rafmagnsframleiðslu.</a:t>
            </a:r>
          </a:p>
          <a:p>
            <a:r>
              <a:rPr lang="is-IS" dirty="0" smtClean="0">
                <a:solidFill>
                  <a:schemeClr val="tx1"/>
                </a:solidFill>
              </a:rPr>
              <a:t>Mestu kolaframleiðslulönd heimsins eru: Kína –Bandaríkin – Rússland – Úkraína – </a:t>
            </a:r>
            <a:r>
              <a:rPr lang="is-IS" dirty="0" err="1" smtClean="0">
                <a:solidFill>
                  <a:schemeClr val="tx1"/>
                </a:solidFill>
              </a:rPr>
              <a:t>Kazakstan</a:t>
            </a:r>
            <a:r>
              <a:rPr lang="is-IS" dirty="0" smtClean="0">
                <a:solidFill>
                  <a:schemeClr val="tx1"/>
                </a:solidFill>
              </a:rPr>
              <a:t>.</a:t>
            </a:r>
          </a:p>
          <a:p>
            <a:r>
              <a:rPr lang="is-IS" dirty="0" smtClean="0">
                <a:solidFill>
                  <a:schemeClr val="tx1"/>
                </a:solidFill>
              </a:rPr>
              <a:t>Samanlagt framleiða þau um 75%.</a:t>
            </a:r>
          </a:p>
          <a:p>
            <a:r>
              <a:rPr lang="is-IS" dirty="0" err="1" smtClean="0">
                <a:solidFill>
                  <a:srgbClr val="FF0000"/>
                </a:solidFill>
              </a:rPr>
              <a:t>Mór</a:t>
            </a:r>
            <a:r>
              <a:rPr lang="is-IS" dirty="0" smtClean="0">
                <a:solidFill>
                  <a:schemeClr val="tx1"/>
                </a:solidFill>
              </a:rPr>
              <a:t> er samanpressaðar plöntuleifar, er í raun fyrsta skrefið í myndun steinkola. </a:t>
            </a:r>
          </a:p>
          <a:p>
            <a:r>
              <a:rPr lang="is-IS" dirty="0" err="1" smtClean="0">
                <a:solidFill>
                  <a:schemeClr val="tx1"/>
                </a:solidFill>
              </a:rPr>
              <a:t>Mór</a:t>
            </a:r>
            <a:r>
              <a:rPr lang="is-IS" dirty="0" smtClean="0">
                <a:solidFill>
                  <a:schemeClr val="tx1"/>
                </a:solidFill>
              </a:rPr>
              <a:t> var notaður sem eldsneyti og  til að einangra hús. </a:t>
            </a:r>
            <a:endParaRPr lang="is-I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4914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il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smtClean="0"/>
              <a:t>Jarðefnaeldsneyti frh.</a:t>
            </a:r>
            <a:endParaRPr lang="is-IS"/>
          </a:p>
        </p:txBody>
      </p:sp>
      <p:sp>
        <p:nvSpPr>
          <p:cNvPr id="3" name="Staðgengill efnis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s-IS" dirty="0" err="1" smtClean="0"/>
              <a:t>Þær</a:t>
            </a:r>
            <a:r>
              <a:rPr lang="is-IS" dirty="0" smtClean="0"/>
              <a:t> birgðir af jarðefnaeldsneyti,sem þekktar eru í dag munu endast </a:t>
            </a:r>
            <a:r>
              <a:rPr lang="is-IS" smtClean="0"/>
              <a:t>jarðarbúum ca.</a:t>
            </a:r>
          </a:p>
          <a:p>
            <a:endParaRPr lang="is-IS"/>
          </a:p>
          <a:p>
            <a:pPr algn="ctr"/>
            <a:r>
              <a:rPr lang="is-IS" sz="4000" b="1" smtClean="0">
                <a:solidFill>
                  <a:schemeClr val="tx2"/>
                </a:solidFill>
              </a:rPr>
              <a:t>Olía	50 ár</a:t>
            </a:r>
          </a:p>
          <a:p>
            <a:pPr algn="ctr"/>
            <a:r>
              <a:rPr lang="is-IS" sz="4000" b="1" smtClean="0">
                <a:solidFill>
                  <a:schemeClr val="tx2"/>
                </a:solidFill>
              </a:rPr>
              <a:t>Jarðgas	70 ár</a:t>
            </a:r>
          </a:p>
          <a:p>
            <a:pPr algn="ctr"/>
            <a:r>
              <a:rPr lang="is-IS" sz="4000" b="1" smtClean="0">
                <a:solidFill>
                  <a:schemeClr val="tx2"/>
                </a:solidFill>
              </a:rPr>
              <a:t>Kol		250 ár</a:t>
            </a:r>
          </a:p>
          <a:p>
            <a:r>
              <a:rPr lang="is-IS" sz="2600" smtClean="0">
                <a:solidFill>
                  <a:schemeClr val="tx2"/>
                </a:solidFill>
              </a:rPr>
              <a:t>Þessar tölur fara þó hækkandi því stöðugt finnast orkubyrgðir í jörðu</a:t>
            </a:r>
            <a:r>
              <a:rPr lang="is-IS" sz="4000" b="1" smtClean="0">
                <a:solidFill>
                  <a:schemeClr val="tx2"/>
                </a:solidFill>
              </a:rPr>
              <a:t>.</a:t>
            </a:r>
            <a:endParaRPr lang="is-IS" sz="4000" b="1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8388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il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/>
              <a:t>Kjarnorka</a:t>
            </a:r>
            <a:endParaRPr lang="is-IS" dirty="0"/>
          </a:p>
        </p:txBody>
      </p:sp>
      <p:pic>
        <p:nvPicPr>
          <p:cNvPr id="5" name="Staðgengill efnis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024" y="1916832"/>
            <a:ext cx="3888432" cy="3528392"/>
          </a:xfrm>
        </p:spPr>
      </p:pic>
      <p:sp>
        <p:nvSpPr>
          <p:cNvPr id="4" name="Staðgengill efnis 3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997152"/>
          </a:xfrm>
        </p:spPr>
        <p:txBody>
          <a:bodyPr>
            <a:normAutofit lnSpcReduction="10000"/>
          </a:bodyPr>
          <a:lstStyle/>
          <a:p>
            <a:r>
              <a:rPr lang="is-IS" dirty="0" smtClean="0"/>
              <a:t>Kjarnorka flokkast sem </a:t>
            </a:r>
            <a:r>
              <a:rPr lang="is-IS" dirty="0" err="1" smtClean="0"/>
              <a:t>óendurnýjanleg</a:t>
            </a:r>
            <a:r>
              <a:rPr lang="is-IS" dirty="0" smtClean="0"/>
              <a:t> orka. Vegna þess að hráefnið sem notað er við framleiðsluna er takmarkað.</a:t>
            </a:r>
          </a:p>
          <a:p>
            <a:r>
              <a:rPr lang="is-IS" dirty="0" smtClean="0"/>
              <a:t>440 kjarnorkuver í 31 landi í heiminum í dag.</a:t>
            </a:r>
          </a:p>
          <a:p>
            <a:r>
              <a:rPr lang="is-IS" dirty="0" smtClean="0"/>
              <a:t>Um 10% af rafmagnsframleiðslu heimsins.</a:t>
            </a:r>
          </a:p>
          <a:p>
            <a:r>
              <a:rPr lang="is-IS" dirty="0" smtClean="0"/>
              <a:t>Mikil hætta af mengunarslysum.,</a:t>
            </a:r>
          </a:p>
          <a:p>
            <a:endParaRPr lang="is-IS" dirty="0"/>
          </a:p>
        </p:txBody>
      </p:sp>
    </p:spTree>
    <p:extLst>
      <p:ext uri="{BB962C8B-B14F-4D97-AF65-F5344CB8AC3E}">
        <p14:creationId xmlns:p14="http://schemas.microsoft.com/office/powerpoint/2010/main" val="1297863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ill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1296144"/>
          </a:xfrm>
        </p:spPr>
        <p:txBody>
          <a:bodyPr/>
          <a:lstStyle/>
          <a:p>
            <a:r>
              <a:rPr lang="is-IS" sz="4000" dirty="0" smtClean="0"/>
              <a:t>Umhverfisvænir og </a:t>
            </a:r>
            <a:r>
              <a:rPr lang="is-IS" sz="4000" dirty="0" err="1" smtClean="0"/>
              <a:t>óumhverfisvænir</a:t>
            </a:r>
            <a:r>
              <a:rPr lang="is-IS" sz="4000" dirty="0" smtClean="0"/>
              <a:t> orkugjafar</a:t>
            </a:r>
            <a:endParaRPr lang="is-IS" sz="4000" dirty="0"/>
          </a:p>
        </p:txBody>
      </p:sp>
      <p:sp>
        <p:nvSpPr>
          <p:cNvPr id="3" name="Staðgengill efnis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is-IS" dirty="0" err="1" smtClean="0">
                <a:solidFill>
                  <a:srgbClr val="FF0000"/>
                </a:solidFill>
              </a:rPr>
              <a:t>Óumhverfisvænir</a:t>
            </a:r>
            <a:r>
              <a:rPr lang="is-IS" dirty="0" smtClean="0"/>
              <a:t> eru þeir orkugjafar, sem ekki endurnýja sig og valda mengun. Þeir eru </a:t>
            </a:r>
          </a:p>
          <a:p>
            <a:r>
              <a:rPr lang="is-IS" dirty="0" smtClean="0"/>
              <a:t>Olía</a:t>
            </a:r>
          </a:p>
          <a:p>
            <a:r>
              <a:rPr lang="is-IS" dirty="0" smtClean="0"/>
              <a:t>Gas </a:t>
            </a:r>
          </a:p>
          <a:p>
            <a:r>
              <a:rPr lang="is-IS" dirty="0" smtClean="0"/>
              <a:t>Kol</a:t>
            </a:r>
          </a:p>
          <a:p>
            <a:r>
              <a:rPr lang="is-IS" dirty="0" err="1" smtClean="0"/>
              <a:t>Mór</a:t>
            </a:r>
            <a:endParaRPr lang="is-IS" dirty="0" smtClean="0"/>
          </a:p>
          <a:p>
            <a:r>
              <a:rPr lang="is-IS" dirty="0" smtClean="0"/>
              <a:t>kjarnorka</a:t>
            </a:r>
            <a:endParaRPr lang="is-IS" dirty="0"/>
          </a:p>
        </p:txBody>
      </p:sp>
      <p:sp>
        <p:nvSpPr>
          <p:cNvPr id="4" name="Staðgengill efnis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is-I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Umhverfisvænir (grænir) orkugjafar eru:</a:t>
            </a:r>
          </a:p>
          <a:p>
            <a:r>
              <a:rPr lang="is-IS" dirty="0" smtClean="0"/>
              <a:t>Sólarorka  </a:t>
            </a:r>
          </a:p>
          <a:p>
            <a:r>
              <a:rPr lang="is-IS" dirty="0" smtClean="0"/>
              <a:t>vindorka </a:t>
            </a:r>
          </a:p>
          <a:p>
            <a:r>
              <a:rPr lang="is-IS" dirty="0" smtClean="0"/>
              <a:t>vatnsorka </a:t>
            </a:r>
            <a:endParaRPr lang="is-IS" dirty="0"/>
          </a:p>
          <a:p>
            <a:r>
              <a:rPr lang="is-IS" dirty="0" smtClean="0"/>
              <a:t> jarðhitaorka</a:t>
            </a:r>
          </a:p>
          <a:p>
            <a:r>
              <a:rPr lang="is-IS" dirty="0" smtClean="0"/>
              <a:t>  sjávarfallaorka</a:t>
            </a:r>
          </a:p>
          <a:p>
            <a:r>
              <a:rPr lang="is-IS" b="1" dirty="0" smtClean="0"/>
              <a:t>Þessir orkugjafar menga ekki.</a:t>
            </a:r>
            <a:endParaRPr lang="is-IS" b="1" dirty="0"/>
          </a:p>
        </p:txBody>
      </p:sp>
    </p:spTree>
    <p:extLst>
      <p:ext uri="{BB962C8B-B14F-4D97-AF65-F5344CB8AC3E}">
        <p14:creationId xmlns:p14="http://schemas.microsoft.com/office/powerpoint/2010/main" val="3471459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il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/>
              <a:t>Nýting orkulinda </a:t>
            </a:r>
            <a:endParaRPr lang="is-IS" dirty="0"/>
          </a:p>
        </p:txBody>
      </p:sp>
      <p:sp>
        <p:nvSpPr>
          <p:cNvPr id="5" name="Staðgengill efnis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s-IS" dirty="0" smtClean="0"/>
              <a:t>Nýting orkulinda er mjög misskipt í heiminum</a:t>
            </a:r>
          </a:p>
          <a:p>
            <a:r>
              <a:rPr lang="is-IS" dirty="0" smtClean="0"/>
              <a:t>80% orkunnar notuð í iðnríkjunum,sem eru um 20% jarðarbúa.</a:t>
            </a:r>
          </a:p>
          <a:p>
            <a:r>
              <a:rPr lang="is-IS" dirty="0" smtClean="0"/>
              <a:t>Íbúar vanþróaðri og fátækari landa sem eru 80% mannkyns nota 20%.</a:t>
            </a:r>
          </a:p>
          <a:p>
            <a:r>
              <a:rPr lang="is-IS" dirty="0" smtClean="0"/>
              <a:t>Þegar litið er til framtíðar, stefna menn að sjálfbærri nýtingu orku og annara náttúruauðlinda.</a:t>
            </a:r>
          </a:p>
          <a:p>
            <a:r>
              <a:rPr lang="is-IS" dirty="0" smtClean="0"/>
              <a:t>Tækninýjungar munu leiða okkur í átt að betri og meiri nýtingu á endurnýjanlegri orku.</a:t>
            </a:r>
          </a:p>
          <a:p>
            <a:r>
              <a:rPr lang="is-IS" dirty="0" smtClean="0"/>
              <a:t>Aukin eftirspurn eftir orku í fjölmennustu ríkjum  heims í Asíu (Kína og Indland)</a:t>
            </a:r>
            <a:endParaRPr lang="is-IS" dirty="0"/>
          </a:p>
        </p:txBody>
      </p:sp>
    </p:spTree>
    <p:extLst>
      <p:ext uri="{BB962C8B-B14F-4D97-AF65-F5344CB8AC3E}">
        <p14:creationId xmlns:p14="http://schemas.microsoft.com/office/powerpoint/2010/main" val="3289637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ill 5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2154568"/>
          </a:xfrm>
        </p:spPr>
        <p:txBody>
          <a:bodyPr>
            <a:normAutofit/>
          </a:bodyPr>
          <a:lstStyle/>
          <a:p>
            <a:r>
              <a:rPr lang="is-IS" dirty="0" smtClean="0"/>
              <a:t> </a:t>
            </a:r>
            <a:r>
              <a:rPr lang="is-IS" dirty="0"/>
              <a:t>Átök í heiminum stafa oft af baráttu um auðlindir. </a:t>
            </a:r>
          </a:p>
        </p:txBody>
      </p:sp>
      <p:sp>
        <p:nvSpPr>
          <p:cNvPr id="7" name="Staðgengill efnis 6"/>
          <p:cNvSpPr>
            <a:spLocks noGrp="1"/>
          </p:cNvSpPr>
          <p:nvPr>
            <p:ph sz="half" idx="2"/>
          </p:nvPr>
        </p:nvSpPr>
        <p:spPr>
          <a:xfrm>
            <a:off x="4648200" y="2708920"/>
            <a:ext cx="4038600" cy="3417243"/>
          </a:xfrm>
        </p:spPr>
        <p:txBody>
          <a:bodyPr>
            <a:normAutofit lnSpcReduction="10000"/>
          </a:bodyPr>
          <a:lstStyle/>
          <a:p>
            <a:r>
              <a:rPr lang="is-IS" b="1" dirty="0" smtClean="0"/>
              <a:t>Auðlindum jarðar má skipta upp í 3 flokka</a:t>
            </a:r>
            <a:r>
              <a:rPr lang="is-IS" dirty="0" smtClean="0"/>
              <a:t>.</a:t>
            </a:r>
          </a:p>
          <a:p>
            <a:r>
              <a:rPr lang="is-IS" dirty="0" smtClean="0"/>
              <a:t>Auðlindir sem endurnýjast</a:t>
            </a:r>
          </a:p>
          <a:p>
            <a:r>
              <a:rPr lang="is-IS" dirty="0" smtClean="0"/>
              <a:t>Auðlindir </a:t>
            </a:r>
            <a:r>
              <a:rPr lang="is-IS" dirty="0"/>
              <a:t>s</a:t>
            </a:r>
            <a:r>
              <a:rPr lang="is-IS" dirty="0" smtClean="0"/>
              <a:t>em endurnýjast ekki</a:t>
            </a:r>
          </a:p>
          <a:p>
            <a:r>
              <a:rPr lang="is-IS" dirty="0" smtClean="0"/>
              <a:t>Auðlindir </a:t>
            </a:r>
            <a:r>
              <a:rPr lang="is-IS" dirty="0"/>
              <a:t>s</a:t>
            </a:r>
            <a:r>
              <a:rPr lang="is-IS" dirty="0" smtClean="0"/>
              <a:t>em endurnýjast með takmörkunum.</a:t>
            </a:r>
          </a:p>
          <a:p>
            <a:endParaRPr lang="is-IS" dirty="0"/>
          </a:p>
        </p:txBody>
      </p:sp>
      <p:sp>
        <p:nvSpPr>
          <p:cNvPr id="8" name="Staðgengill efnis 7"/>
          <p:cNvSpPr>
            <a:spLocks noGrp="1"/>
          </p:cNvSpPr>
          <p:nvPr>
            <p:ph sz="quarter" idx="13"/>
          </p:nvPr>
        </p:nvSpPr>
        <p:spPr>
          <a:xfrm>
            <a:off x="365760" y="3573016"/>
            <a:ext cx="4041648" cy="2553464"/>
          </a:xfrm>
        </p:spPr>
        <p:txBody>
          <a:bodyPr/>
          <a:lstStyle/>
          <a:p>
            <a:r>
              <a:rPr lang="is-IS" dirty="0" smtClean="0"/>
              <a:t>Mikilvægt að fara vel með auðlindir jarðar.</a:t>
            </a:r>
          </a:p>
          <a:p>
            <a:r>
              <a:rPr lang="is-IS" dirty="0" smtClean="0"/>
              <a:t>Nýting auðlinda verður að byggjast á skynsemi og endurvinnslu.</a:t>
            </a:r>
            <a:endParaRPr lang="is-IS" dirty="0"/>
          </a:p>
        </p:txBody>
      </p:sp>
    </p:spTree>
    <p:extLst>
      <p:ext uri="{BB962C8B-B14F-4D97-AF65-F5344CB8AC3E}">
        <p14:creationId xmlns:p14="http://schemas.microsoft.com/office/powerpoint/2010/main" val="293760278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il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/>
              <a:t>Orka á Íslandi</a:t>
            </a:r>
            <a:endParaRPr lang="is-IS" dirty="0"/>
          </a:p>
        </p:txBody>
      </p:sp>
      <p:pic>
        <p:nvPicPr>
          <p:cNvPr id="5" name="Staðgengill efnis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8064" y="1772816"/>
            <a:ext cx="3456384" cy="3888432"/>
          </a:xfrm>
        </p:spPr>
      </p:pic>
      <p:sp>
        <p:nvSpPr>
          <p:cNvPr id="6" name="Staðgengill efnis 5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/>
          </a:bodyPr>
          <a:lstStyle/>
          <a:p>
            <a:r>
              <a:rPr lang="is-IS" dirty="0" smtClean="0"/>
              <a:t>Ísland býr yfir miklum möguleikum til að nýta endurnýjanlega orkugjafa.</a:t>
            </a:r>
          </a:p>
          <a:p>
            <a:r>
              <a:rPr lang="is-IS" dirty="0" smtClean="0"/>
              <a:t>Mikilvægustu orkuauðlindirnar eru </a:t>
            </a:r>
            <a:r>
              <a:rPr lang="is-IS" dirty="0" smtClean="0">
                <a:solidFill>
                  <a:srgbClr val="FF0000"/>
                </a:solidFill>
              </a:rPr>
              <a:t>vatnsorka </a:t>
            </a:r>
            <a:r>
              <a:rPr lang="is-IS" dirty="0" smtClean="0"/>
              <a:t>(rafmagnsframleiðsla) og </a:t>
            </a:r>
            <a:r>
              <a:rPr lang="is-IS" dirty="0" smtClean="0">
                <a:solidFill>
                  <a:srgbClr val="FF0000"/>
                </a:solidFill>
              </a:rPr>
              <a:t>jarðhitaorka</a:t>
            </a:r>
            <a:r>
              <a:rPr lang="is-IS" dirty="0" smtClean="0"/>
              <a:t> (</a:t>
            </a:r>
            <a:r>
              <a:rPr lang="is-IS" dirty="0" err="1" smtClean="0"/>
              <a:t>húshitun</a:t>
            </a:r>
            <a:r>
              <a:rPr lang="is-IS" dirty="0" smtClean="0"/>
              <a:t>)</a:t>
            </a:r>
          </a:p>
          <a:p>
            <a:r>
              <a:rPr lang="is-IS" dirty="0" smtClean="0"/>
              <a:t>Gæta þarf að náttúrunni við nýtingu á </a:t>
            </a:r>
            <a:r>
              <a:rPr lang="is-IS" smtClean="0"/>
              <a:t>þessum náttúruauðlindum.</a:t>
            </a:r>
            <a:endParaRPr lang="is-IS" dirty="0"/>
          </a:p>
        </p:txBody>
      </p:sp>
    </p:spTree>
    <p:extLst>
      <p:ext uri="{BB962C8B-B14F-4D97-AF65-F5344CB8AC3E}">
        <p14:creationId xmlns:p14="http://schemas.microsoft.com/office/powerpoint/2010/main" val="2596760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il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/>
              <a:t>Sjálfbær þróun</a:t>
            </a:r>
            <a:r>
              <a:rPr lang="is-IS" smtClean="0"/>
              <a:t>	bls. 115</a:t>
            </a:r>
            <a:endParaRPr lang="is-IS" dirty="0"/>
          </a:p>
        </p:txBody>
      </p:sp>
      <p:sp>
        <p:nvSpPr>
          <p:cNvPr id="6" name="Staðgengill efnis 5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497363"/>
          </a:xfrm>
        </p:spPr>
        <p:txBody>
          <a:bodyPr/>
          <a:lstStyle/>
          <a:p>
            <a:r>
              <a:rPr lang="is-IS" dirty="0" smtClean="0"/>
              <a:t>Að uppfylla þarfir nútímans án þess að skerða möguleika komandi kynslóða til að uppfylla sínar.</a:t>
            </a:r>
          </a:p>
          <a:p>
            <a:r>
              <a:rPr lang="is-IS" dirty="0" smtClean="0"/>
              <a:t>Markmiðin eru að við endurskoðum stöðugt hvernig við lifum og störfum þannig að það bitni ekki á jörðinni og komandi kynslóðum.</a:t>
            </a:r>
          </a:p>
          <a:p>
            <a:r>
              <a:rPr lang="is-IS" dirty="0" smtClean="0"/>
              <a:t>Sjálfbær þróun á líka að stuðla að efnahagslegum jöfnuði og mannréttindum</a:t>
            </a:r>
            <a:endParaRPr lang="is-IS" dirty="0"/>
          </a:p>
        </p:txBody>
      </p:sp>
    </p:spTree>
    <p:extLst>
      <p:ext uri="{BB962C8B-B14F-4D97-AF65-F5344CB8AC3E}">
        <p14:creationId xmlns:p14="http://schemas.microsoft.com/office/powerpoint/2010/main" val="3907321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il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/>
              <a:t>Vistspor</a:t>
            </a:r>
            <a:endParaRPr lang="is-IS" dirty="0"/>
          </a:p>
        </p:txBody>
      </p:sp>
      <p:sp>
        <p:nvSpPr>
          <p:cNvPr id="3" name="Staðgengill efni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s-IS" dirty="0" err="1" smtClean="0"/>
              <a:t>Mælir</a:t>
            </a:r>
            <a:r>
              <a:rPr lang="is-IS" dirty="0" smtClean="0"/>
              <a:t> hversu hratt maðurinn nýtir sér auðlindir jarðar.</a:t>
            </a:r>
          </a:p>
          <a:p>
            <a:r>
              <a:rPr lang="is-IS" dirty="0" smtClean="0"/>
              <a:t>Árið 2012 var vistsporið 1,5. Það merkir að við nýtum auðlindirnar 1,5 sinnum hraðar en jörðin nær að endurnýja </a:t>
            </a:r>
            <a:r>
              <a:rPr lang="is-IS" dirty="0" err="1" smtClean="0"/>
              <a:t>þær</a:t>
            </a:r>
            <a:r>
              <a:rPr lang="is-IS" dirty="0" smtClean="0"/>
              <a:t>.</a:t>
            </a:r>
          </a:p>
          <a:p>
            <a:r>
              <a:rPr lang="is-IS" dirty="0" smtClean="0"/>
              <a:t>Á sama tíma fjölgar jarðarbúum hratt.</a:t>
            </a:r>
          </a:p>
          <a:p>
            <a:r>
              <a:rPr lang="is-IS" dirty="0" smtClean="0"/>
              <a:t>Hægt er að reikna </a:t>
            </a:r>
            <a:r>
              <a:rPr lang="is-IS" dirty="0" err="1" smtClean="0"/>
              <a:t>út</a:t>
            </a:r>
            <a:r>
              <a:rPr lang="is-IS" dirty="0" smtClean="0"/>
              <a:t> vistspor þjóða og </a:t>
            </a:r>
            <a:r>
              <a:rPr lang="is-IS" dirty="0" err="1" smtClean="0"/>
              <a:t>hærri</a:t>
            </a:r>
            <a:r>
              <a:rPr lang="is-IS" dirty="0" smtClean="0"/>
              <a:t> tala merkir meiri neyslu. (U.S.A.8  Frakkland 5 Angóla 1 )</a:t>
            </a:r>
            <a:endParaRPr lang="is-IS" dirty="0"/>
          </a:p>
        </p:txBody>
      </p:sp>
    </p:spTree>
    <p:extLst>
      <p:ext uri="{BB962C8B-B14F-4D97-AF65-F5344CB8AC3E}">
        <p14:creationId xmlns:p14="http://schemas.microsoft.com/office/powerpoint/2010/main" val="2622800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il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/>
              <a:t>Orkugjafar</a:t>
            </a:r>
            <a:r>
              <a:rPr lang="is-IS" smtClean="0"/>
              <a:t>	bls.116</a:t>
            </a:r>
            <a:endParaRPr lang="is-IS" dirty="0"/>
          </a:p>
        </p:txBody>
      </p:sp>
      <p:sp>
        <p:nvSpPr>
          <p:cNvPr id="3" name="Staðgengill efnis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s-IS" dirty="0" smtClean="0"/>
              <a:t>Orka er forsemdan fyrir nánast allri starfsemi í samfélaginu. (</a:t>
            </a:r>
            <a:r>
              <a:rPr lang="is-IS" dirty="0" err="1" smtClean="0"/>
              <a:t>heimili-vinnustaðir-framleiðsla-flutningar</a:t>
            </a:r>
            <a:r>
              <a:rPr lang="is-IS" dirty="0" smtClean="0"/>
              <a:t>)</a:t>
            </a:r>
          </a:p>
          <a:p>
            <a:r>
              <a:rPr lang="is-IS" dirty="0" err="1" smtClean="0"/>
              <a:t>Sólin</a:t>
            </a:r>
            <a:r>
              <a:rPr lang="is-IS" dirty="0" smtClean="0"/>
              <a:t> er langmikilvægasti orkugjafinn. 98% af allri orku sem við nýtum koma beint eða óbeint frá sólinni. </a:t>
            </a:r>
          </a:p>
          <a:p>
            <a:r>
              <a:rPr lang="is-IS" dirty="0" smtClean="0"/>
              <a:t>Kjarnorka gefur þau 2% sem ekki tengist sólinni.</a:t>
            </a:r>
          </a:p>
          <a:p>
            <a:r>
              <a:rPr lang="is-IS" dirty="0" smtClean="0"/>
              <a:t>Alla orku má flokka upp í </a:t>
            </a:r>
            <a:r>
              <a:rPr lang="is-IS" dirty="0" err="1" smtClean="0"/>
              <a:t>óendurnýjanlega</a:t>
            </a:r>
            <a:r>
              <a:rPr lang="is-IS" dirty="0" smtClean="0"/>
              <a:t> orku og endurnýjanlega.</a:t>
            </a:r>
          </a:p>
          <a:p>
            <a:pPr marL="68580" indent="0">
              <a:buNone/>
            </a:pPr>
            <a:endParaRPr lang="is-IS" dirty="0"/>
          </a:p>
        </p:txBody>
      </p:sp>
    </p:spTree>
    <p:extLst>
      <p:ext uri="{BB962C8B-B14F-4D97-AF65-F5344CB8AC3E}">
        <p14:creationId xmlns:p14="http://schemas.microsoft.com/office/powerpoint/2010/main" val="2006270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il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/>
              <a:t>Orkugjafar </a:t>
            </a:r>
            <a:r>
              <a:rPr lang="is-IS" dirty="0" err="1" smtClean="0"/>
              <a:t>framh</a:t>
            </a:r>
            <a:r>
              <a:rPr lang="is-IS" dirty="0" smtClean="0"/>
              <a:t>.</a:t>
            </a:r>
            <a:endParaRPr lang="is-IS" dirty="0"/>
          </a:p>
        </p:txBody>
      </p:sp>
      <p:sp>
        <p:nvSpPr>
          <p:cNvPr id="3" name="Staðgengill efnis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s-IS" sz="4000" dirty="0" smtClean="0"/>
              <a:t>Ef við rekjum okkur eftir </a:t>
            </a:r>
            <a:r>
              <a:rPr lang="is-IS" sz="4000" dirty="0" err="1" smtClean="0"/>
              <a:t>tímalínu</a:t>
            </a:r>
            <a:r>
              <a:rPr lang="is-IS" sz="4000" dirty="0" smtClean="0"/>
              <a:t> yfir notkun manna á orkugjöfum gæti röðin verið eftirfarandi:</a:t>
            </a:r>
          </a:p>
          <a:p>
            <a:r>
              <a:rPr lang="is-IS" sz="4000" dirty="0" smtClean="0">
                <a:solidFill>
                  <a:srgbClr val="FF0000"/>
                </a:solidFill>
              </a:rPr>
              <a:t>Vöðvaafl – viður (eldur) dráttardýr – reiðdýr – vindur – rennandi vatn – kol – olía – jarðgas – kjarnorka – metan – vetni.</a:t>
            </a:r>
            <a:endParaRPr lang="is-IS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9069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il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/>
              <a:t>Endurnýjanleg orka</a:t>
            </a:r>
            <a:r>
              <a:rPr lang="is-IS" smtClean="0"/>
              <a:t>	bls.117</a:t>
            </a:r>
            <a:endParaRPr lang="is-IS" dirty="0"/>
          </a:p>
        </p:txBody>
      </p:sp>
      <p:sp>
        <p:nvSpPr>
          <p:cNvPr id="3" name="Staðgengill efnis 2"/>
          <p:cNvSpPr>
            <a:spLocks noGrp="1"/>
          </p:cNvSpPr>
          <p:nvPr>
            <p:ph idx="1"/>
          </p:nvPr>
        </p:nvSpPr>
        <p:spPr>
          <a:solidFill>
            <a:srgbClr val="FF0000"/>
          </a:solidFill>
        </p:spPr>
        <p:txBody>
          <a:bodyPr/>
          <a:lstStyle/>
          <a:p>
            <a:r>
              <a:rPr lang="is-IS" dirty="0" smtClean="0"/>
              <a:t>Endurnýjanleg orka er:</a:t>
            </a:r>
          </a:p>
          <a:p>
            <a:r>
              <a:rPr lang="is-IS" dirty="0" smtClean="0"/>
              <a:t>Sólarorka – vindorka – vatnsorka – sjávarfallaorka.</a:t>
            </a:r>
          </a:p>
          <a:p>
            <a:r>
              <a:rPr lang="is-IS" dirty="0" smtClean="0">
                <a:solidFill>
                  <a:srgbClr val="FFC000"/>
                </a:solidFill>
              </a:rPr>
              <a:t> Orka sólarinnar sér um endurnýjun þeirra.</a:t>
            </a:r>
          </a:p>
          <a:p>
            <a:r>
              <a:rPr lang="is-IS" b="1" dirty="0" smtClean="0">
                <a:solidFill>
                  <a:schemeClr val="bg1"/>
                </a:solidFill>
              </a:rPr>
              <a:t>,,Endurnýjanleg orka helst alltaf í jafnvægi“</a:t>
            </a:r>
          </a:p>
          <a:p>
            <a:r>
              <a:rPr lang="is-IS" dirty="0" smtClean="0"/>
              <a:t>Einnig er hægt að tala um endurnýjanlega orkugjafa með takmörkunum, þeir eru jarðhitaorka og viður.</a:t>
            </a:r>
            <a:endParaRPr lang="is-IS" dirty="0"/>
          </a:p>
        </p:txBody>
      </p:sp>
    </p:spTree>
    <p:extLst>
      <p:ext uri="{BB962C8B-B14F-4D97-AF65-F5344CB8AC3E}">
        <p14:creationId xmlns:p14="http://schemas.microsoft.com/office/powerpoint/2010/main" val="2929716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il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smtClean="0"/>
              <a:t>Sólarorka bls. 117</a:t>
            </a:r>
            <a:endParaRPr lang="is-IS"/>
          </a:p>
        </p:txBody>
      </p:sp>
      <p:sp>
        <p:nvSpPr>
          <p:cNvPr id="3" name="Staðgengill efnis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is-IS" dirty="0" smtClean="0"/>
              <a:t>Ef allri orkunni sem berst til jarðar frá sólinni væri safnað í eina klukkustund, samsvaraði það allri orkunotkun jarðarbúa í heilt ár.</a:t>
            </a:r>
            <a:endParaRPr lang="is-IS" dirty="0"/>
          </a:p>
        </p:txBody>
      </p:sp>
      <p:sp>
        <p:nvSpPr>
          <p:cNvPr id="4" name="Staðgengill efnis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is-IS" dirty="0" smtClean="0"/>
              <a:t>Með bættri tækni mun sólarorka eflaust nýtast betur í framtíðinni.</a:t>
            </a:r>
          </a:p>
          <a:p>
            <a:r>
              <a:rPr lang="is-IS" dirty="0" smtClean="0"/>
              <a:t>Sólarorka er mjög umhverfisvæn.</a:t>
            </a:r>
          </a:p>
          <a:p>
            <a:r>
              <a:rPr lang="is-IS" dirty="0" smtClean="0">
                <a:solidFill>
                  <a:srgbClr val="FF0000"/>
                </a:solidFill>
              </a:rPr>
              <a:t>Hversvegna?</a:t>
            </a:r>
            <a:endParaRPr lang="is-I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3741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þ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491</TotalTime>
  <Words>1292</Words>
  <Application>Microsoft Office PowerPoint</Application>
  <PresentationFormat>Sýnt á skjá (4:3)</PresentationFormat>
  <Paragraphs>152</Paragraphs>
  <Slides>30</Slides>
  <Notes>2</Notes>
  <HiddenSlides>0</HiddenSlides>
  <MMClips>0</MMClips>
  <ScaleCrop>false</ScaleCrop>
  <HeadingPairs>
    <vt:vector size="4" baseType="variant">
      <vt:variant>
        <vt:lpstr>Þema</vt:lpstr>
      </vt:variant>
      <vt:variant>
        <vt:i4>1</vt:i4>
      </vt:variant>
      <vt:variant>
        <vt:lpstr>Skyggnutitlar</vt:lpstr>
      </vt:variant>
      <vt:variant>
        <vt:i4>30</vt:i4>
      </vt:variant>
    </vt:vector>
  </HeadingPairs>
  <TitlesOfParts>
    <vt:vector size="31" baseType="lpstr">
      <vt:lpstr>Executive</vt:lpstr>
      <vt:lpstr>Jörðin Auðlindir og orka</vt:lpstr>
      <vt:lpstr>Hvað er auðlind? ,,Uppspretta einhvers sem færir þeim sem notar uppsprettuna auð“</vt:lpstr>
      <vt:lpstr> Átök í heiminum stafa oft af baráttu um auðlindir. </vt:lpstr>
      <vt:lpstr>Sjálfbær þróun bls. 115</vt:lpstr>
      <vt:lpstr>Vistspor</vt:lpstr>
      <vt:lpstr>Orkugjafar bls.116</vt:lpstr>
      <vt:lpstr>Orkugjafar framh.</vt:lpstr>
      <vt:lpstr>Endurnýjanleg orka bls.117</vt:lpstr>
      <vt:lpstr>Sólarorka bls. 117</vt:lpstr>
      <vt:lpstr>Vindorka  bls. 118</vt:lpstr>
      <vt:lpstr>Vindorka frh.</vt:lpstr>
      <vt:lpstr>Vatnsvirkjanir</vt:lpstr>
      <vt:lpstr>Vatnsorka bls. 118</vt:lpstr>
      <vt:lpstr>Vatnsorka frh.</vt:lpstr>
      <vt:lpstr>Sjávarfallaorka bls.119</vt:lpstr>
      <vt:lpstr>Sjávarfallavirkjun</vt:lpstr>
      <vt:lpstr>Lífefnaorka bls.119</vt:lpstr>
      <vt:lpstr>Jarðhitaorka bls. 120</vt:lpstr>
      <vt:lpstr>Jarðhitavirkjanir</vt:lpstr>
      <vt:lpstr>Viður bls.120</vt:lpstr>
      <vt:lpstr>Óendurnýjanleg orka</vt:lpstr>
      <vt:lpstr>Olía og olíuleit</vt:lpstr>
      <vt:lpstr>Jarðefnaeldsneyti  frh.</vt:lpstr>
      <vt:lpstr>Olía  frh.</vt:lpstr>
      <vt:lpstr>Jarðefnaeldsneyti   kol </vt:lpstr>
      <vt:lpstr>Jarðefnaeldsneyti frh.</vt:lpstr>
      <vt:lpstr>Kjarnorka</vt:lpstr>
      <vt:lpstr>Umhverfisvænir og óumhverfisvænir orkugjafar</vt:lpstr>
      <vt:lpstr>Nýting orkulinda </vt:lpstr>
      <vt:lpstr>Orka á Íslandi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Jörðin  Auðlindir og orka</dc:title>
  <dc:creator>Lenovo</dc:creator>
  <cp:lastModifiedBy>Lenovo</cp:lastModifiedBy>
  <cp:revision>40</cp:revision>
  <dcterms:created xsi:type="dcterms:W3CDTF">2014-03-04T10:23:07Z</dcterms:created>
  <dcterms:modified xsi:type="dcterms:W3CDTF">2014-05-14T13:54:52Z</dcterms:modified>
</cp:coreProperties>
</file>